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1"/>
  </p:notesMasterIdLst>
  <p:handoutMasterIdLst>
    <p:handoutMasterId r:id="rId32"/>
  </p:handoutMasterIdLst>
  <p:sldIdLst>
    <p:sldId id="340" r:id="rId2"/>
    <p:sldId id="354" r:id="rId3"/>
    <p:sldId id="367" r:id="rId4"/>
    <p:sldId id="371" r:id="rId5"/>
    <p:sldId id="368" r:id="rId6"/>
    <p:sldId id="369" r:id="rId7"/>
    <p:sldId id="370" r:id="rId8"/>
    <p:sldId id="377" r:id="rId9"/>
    <p:sldId id="372" r:id="rId10"/>
    <p:sldId id="362" r:id="rId11"/>
    <p:sldId id="364" r:id="rId12"/>
    <p:sldId id="378" r:id="rId13"/>
    <p:sldId id="391" r:id="rId14"/>
    <p:sldId id="385" r:id="rId15"/>
    <p:sldId id="386" r:id="rId16"/>
    <p:sldId id="389" r:id="rId17"/>
    <p:sldId id="390" r:id="rId18"/>
    <p:sldId id="358" r:id="rId19"/>
    <p:sldId id="379" r:id="rId20"/>
    <p:sldId id="381" r:id="rId21"/>
    <p:sldId id="380" r:id="rId22"/>
    <p:sldId id="359" r:id="rId23"/>
    <p:sldId id="382" r:id="rId24"/>
    <p:sldId id="384" r:id="rId25"/>
    <p:sldId id="376" r:id="rId26"/>
    <p:sldId id="374" r:id="rId27"/>
    <p:sldId id="383" r:id="rId28"/>
    <p:sldId id="366" r:id="rId29"/>
    <p:sldId id="310" r:id="rId30"/>
  </p:sldIdLst>
  <p:sldSz cx="12195175" cy="6859588"/>
  <p:notesSz cx="6797675" cy="9874250"/>
  <p:embeddedFontLst>
    <p:embeddedFont>
      <p:font typeface="Arial Unicode MS" panose="020B0604020202020204" pitchFamily="34" charset="-128"/>
      <p:regular r:id="rId33"/>
    </p:embeddedFont>
    <p:embeddedFont>
      <p:font typeface="MS PGothic" panose="020B0604020202020204" charset="-128"/>
      <p:regular r:id="rId34"/>
    </p:embeddedFont>
    <p:embeddedFont>
      <p:font typeface="BentonSans Regular" panose="020B0604020202020204" charset="0"/>
      <p:regular r:id="rId35"/>
    </p:embeddedFont>
    <p:embeddedFont>
      <p:font typeface="MS PGothic" panose="020B0604020202020204" charset="-128"/>
      <p:regular r:id="rId34"/>
    </p:embeddedFont>
  </p:embeddedFontLst>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EC0C40EE-6439-4317-9BA5-25FE83562A2B}">
          <p14:sldIdLst>
            <p14:sldId id="340"/>
            <p14:sldId id="354"/>
          </p14:sldIdLst>
        </p14:section>
        <p14:section name="Introduction" id="{31C1B077-3012-40BC-B2E1-B7F8A2D69242}">
          <p14:sldIdLst>
            <p14:sldId id="367"/>
            <p14:sldId id="371"/>
            <p14:sldId id="368"/>
            <p14:sldId id="369"/>
            <p14:sldId id="370"/>
            <p14:sldId id="377"/>
          </p14:sldIdLst>
        </p14:section>
        <p14:section name="Cryptographic scheme" id="{89E92769-270A-4F3E-9E7D-1D951F379ED1}">
          <p14:sldIdLst>
            <p14:sldId id="372"/>
            <p14:sldId id="362"/>
            <p14:sldId id="364"/>
            <p14:sldId id="378"/>
            <p14:sldId id="391"/>
          </p14:sldIdLst>
        </p14:section>
        <p14:section name="Attack models" id="{85217AC8-32B1-4781-B4E9-299E8CC4D3CF}">
          <p14:sldIdLst>
            <p14:sldId id="385"/>
            <p14:sldId id="386"/>
            <p14:sldId id="389"/>
            <p14:sldId id="390"/>
            <p14:sldId id="358"/>
          </p14:sldIdLst>
        </p14:section>
        <p14:section name="IoT" id="{D1056085-FAEC-46FE-89DF-8EF21062DF4C}">
          <p14:sldIdLst>
            <p14:sldId id="379"/>
            <p14:sldId id="381"/>
            <p14:sldId id="380"/>
            <p14:sldId id="359"/>
          </p14:sldIdLst>
        </p14:section>
        <p14:section name="SAP HCP" id="{37164603-CBBE-4C85-979E-5AC899810105}">
          <p14:sldIdLst>
            <p14:sldId id="382"/>
          </p14:sldIdLst>
        </p14:section>
        <p14:section name="Conclusion" id="{744B5399-024F-4D39-9348-9251ED202E1F}">
          <p14:sldIdLst>
            <p14:sldId id="384"/>
            <p14:sldId id="376"/>
            <p14:sldId id="374"/>
            <p14:sldId id="383"/>
            <p14:sldId id="366"/>
            <p14:sldId id="310"/>
          </p14:sldIdLst>
        </p14:section>
      </p14:sectionLst>
    </p:ext>
    <p:ext uri="{EFAFB233-063F-42B5-8137-9DF3F51BA10A}">
      <p15:sldGuideLst xmlns:p15="http://schemas.microsoft.com/office/powerpoint/2012/main">
        <p15:guide id="1" orient="horz" pos="4118">
          <p15:clr>
            <a:srgbClr val="A4A3A4"/>
          </p15:clr>
        </p15:guide>
        <p15:guide id="2" orient="horz" pos="3835">
          <p15:clr>
            <a:srgbClr val="A4A3A4"/>
          </p15:clr>
        </p15:guide>
        <p15:guide id="3" orient="horz" pos="1065">
          <p15:clr>
            <a:srgbClr val="A4A3A4"/>
          </p15:clr>
        </p15:guide>
        <p15:guide id="4" orient="horz" pos="779">
          <p15:clr>
            <a:srgbClr val="A4A3A4"/>
          </p15:clr>
        </p15:guide>
        <p15:guide id="5" pos="7478">
          <p15:clr>
            <a:srgbClr val="A4A3A4"/>
          </p15:clr>
        </p15:guide>
        <p15:guide id="6" pos="205">
          <p15:clr>
            <a:srgbClr val="A4A3A4"/>
          </p15:clr>
        </p15:guide>
        <p15:guide id="7" pos="3849">
          <p15:clr>
            <a:srgbClr val="A4A3A4"/>
          </p15:clr>
        </p15:guide>
        <p15:guide id="8" pos="4708">
          <p15:clr>
            <a:srgbClr val="A4A3A4"/>
          </p15:clr>
        </p15:guide>
        <p15:guide id="9" pos="4812">
          <p15:clr>
            <a:srgbClr val="A4A3A4"/>
          </p15:clr>
        </p15:guide>
        <p15:guide id="10" pos="2865">
          <p15:clr>
            <a:srgbClr val="A4A3A4"/>
          </p15:clr>
        </p15:guide>
        <p15:guide id="11" pos="2965">
          <p15:clr>
            <a:srgbClr val="A4A3A4"/>
          </p15:clr>
        </p15:guide>
      </p15:sldGuideLst>
    </p:ext>
    <p:ext uri="{2D200454-40CA-4A62-9FC3-DE9A4176ACB9}">
      <p15:notesGuideLst xmlns:p15="http://schemas.microsoft.com/office/powerpoint/2012/main">
        <p15:guide id="1" orient="horz" pos="3110">
          <p15:clr>
            <a:srgbClr val="A4A3A4"/>
          </p15:clr>
        </p15:guide>
        <p15:guide id="2" pos="351">
          <p15:clr>
            <a:srgbClr val="A4A3A4"/>
          </p15:clr>
        </p15:guide>
        <p15:guide id="3" pos="395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3283"/>
    <a:srgbClr val="FF0000"/>
    <a:srgbClr val="666666"/>
    <a:srgbClr val="2B3F7B"/>
    <a:srgbClr val="9C277B"/>
    <a:srgbClr val="D4652D"/>
    <a:srgbClr val="9E3039"/>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85" autoAdjust="0"/>
    <p:restoredTop sz="83069" autoAdjust="0"/>
  </p:normalViewPr>
  <p:slideViewPr>
    <p:cSldViewPr snapToGrid="0" showGuides="1">
      <p:cViewPr varScale="1">
        <p:scale>
          <a:sx n="61" d="100"/>
          <a:sy n="61" d="100"/>
        </p:scale>
        <p:origin x="90" y="108"/>
      </p:cViewPr>
      <p:guideLst>
        <p:guide orient="horz" pos="4118"/>
        <p:guide orient="horz" pos="3835"/>
        <p:guide orient="horz" pos="1065"/>
        <p:guide orient="horz" pos="779"/>
        <p:guide pos="7478"/>
        <p:guide pos="205"/>
        <p:guide pos="3849"/>
        <p:guide pos="4708"/>
        <p:guide pos="4812"/>
        <p:guide pos="2865"/>
        <p:guide pos="2965"/>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85" d="100"/>
          <a:sy n="85" d="100"/>
        </p:scale>
        <p:origin x="-4200" y="-82"/>
      </p:cViewPr>
      <p:guideLst>
        <p:guide orient="horz" pos="3110"/>
        <p:guide pos="351"/>
        <p:guide pos="395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378824"/>
            <a:ext cx="2945659" cy="493713"/>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57213" y="661988"/>
            <a:ext cx="5715000" cy="3214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548205"/>
            <a:ext cx="5709333" cy="4696698"/>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31497" y="9627396"/>
            <a:ext cx="934681" cy="2217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975" indent="-180975" algn="l" defTabSz="1088776"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357188" indent="-176213"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r>
              <a:rPr lang="en-US" dirty="0" smtClean="0"/>
              <a:t>Good morning, My name is Dan</a:t>
            </a:r>
          </a:p>
          <a:p>
            <a:r>
              <a:rPr lang="en-US" dirty="0" smtClean="0"/>
              <a:t>Today</a:t>
            </a:r>
            <a:r>
              <a:rPr lang="en-US" baseline="0" dirty="0" smtClean="0"/>
              <a:t> I’d like to talk about my work during the 6-month internship in a topic named …..</a:t>
            </a:r>
          </a:p>
          <a:p>
            <a:r>
              <a:rPr lang="en-US" baseline="0" dirty="0" smtClean="0"/>
              <a:t>I worked with Mr. Laurent in the Research Team of SAP company</a:t>
            </a:r>
            <a:endParaRPr lang="en-US" dirty="0"/>
          </a:p>
        </p:txBody>
      </p:sp>
    </p:spTree>
    <p:extLst>
      <p:ext uri="{BB962C8B-B14F-4D97-AF65-F5344CB8AC3E}">
        <p14:creationId xmlns:p14="http://schemas.microsoft.com/office/powerpoint/2010/main" val="3007853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10</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pPr marL="285750" indent="-285750">
              <a:buFontTx/>
              <a:buChar char="-"/>
            </a:pPr>
            <a:r>
              <a:rPr lang="en-US" dirty="0" smtClean="0"/>
              <a:t>I did the modification - Why ?</a:t>
            </a:r>
          </a:p>
          <a:p>
            <a:pPr marL="285750" indent="-285750">
              <a:buFontTx/>
              <a:buChar char="-"/>
            </a:pPr>
            <a:r>
              <a:rPr lang="en-US" dirty="0" smtClean="0"/>
              <a:t>What is my contribution - explain everything</a:t>
            </a:r>
          </a:p>
          <a:p>
            <a:pPr marL="285750" indent="-285750">
              <a:buFontTx/>
              <a:buChar char="-"/>
            </a:pPr>
            <a:r>
              <a:rPr lang="en-US" sz="1400" b="0" i="0" kern="1200" smtClean="0">
                <a:solidFill>
                  <a:schemeClr val="tx1"/>
                </a:solidFill>
                <a:effectLst/>
                <a:latin typeface="+mn-lt"/>
                <a:ea typeface="+mn-ea"/>
                <a:cs typeface="+mn-cs"/>
              </a:rPr>
              <a:t>Why base64 ?</a:t>
            </a:r>
            <a:endParaRPr lang="en-US" baseline="0" dirty="0" smtClean="0"/>
          </a:p>
        </p:txBody>
      </p:sp>
    </p:spTree>
    <p:extLst>
      <p:ext uri="{BB962C8B-B14F-4D97-AF65-F5344CB8AC3E}">
        <p14:creationId xmlns:p14="http://schemas.microsoft.com/office/powerpoint/2010/main" val="1978579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11</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pPr marL="285750" indent="-285750">
              <a:buFontTx/>
              <a:buChar char="-"/>
            </a:pPr>
            <a:endParaRPr lang="en-US" baseline="0" dirty="0" smtClean="0"/>
          </a:p>
        </p:txBody>
      </p:sp>
    </p:spTree>
    <p:extLst>
      <p:ext uri="{BB962C8B-B14F-4D97-AF65-F5344CB8AC3E}">
        <p14:creationId xmlns:p14="http://schemas.microsoft.com/office/powerpoint/2010/main" val="1334474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Evaluation + Model attacks</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1686280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Evaluation + Model attacks</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995427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goals - What are assumptions</a:t>
            </a:r>
          </a:p>
          <a:p>
            <a:r>
              <a:rPr lang="en-US" dirty="0" smtClean="0"/>
              <a:t>the attacker wants to decrypt messages, interfere predictive attack models</a:t>
            </a:r>
          </a:p>
          <a:p>
            <a:r>
              <a:rPr lang="en-US" dirty="0" smtClean="0"/>
              <a:t>gives assumption - what he is able to do </a:t>
            </a:r>
          </a:p>
          <a:p>
            <a:r>
              <a:rPr lang="en-US" dirty="0" smtClean="0"/>
              <a:t>How he can do ? - attack models</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Tree>
    <p:extLst>
      <p:ext uri="{BB962C8B-B14F-4D97-AF65-F5344CB8AC3E}">
        <p14:creationId xmlns:p14="http://schemas.microsoft.com/office/powerpoint/2010/main" val="4201512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u="none" strike="noStrike" kern="1200" baseline="0" dirty="0" smtClean="0">
                <a:solidFill>
                  <a:schemeClr val="tx1"/>
                </a:solidFill>
                <a:latin typeface="+mn-lt"/>
                <a:ea typeface="+mn-ea"/>
                <a:cs typeface="+mn-cs"/>
              </a:rPr>
              <a:t>Assume he has only access to capture messages, know about technologies about </a:t>
            </a:r>
            <a:r>
              <a:rPr lang="en-US" sz="1400" b="0" i="0" u="none" strike="noStrike" kern="1200" baseline="0" dirty="0" err="1" smtClean="0">
                <a:solidFill>
                  <a:schemeClr val="tx1"/>
                </a:solidFill>
                <a:latin typeface="+mn-lt"/>
                <a:ea typeface="+mn-ea"/>
                <a:cs typeface="+mn-cs"/>
              </a:rPr>
              <a:t>sigfox</a:t>
            </a:r>
            <a:r>
              <a:rPr lang="en-US" sz="1400" b="0" i="0" u="none" strike="noStrike" kern="1200" baseline="0" dirty="0" smtClean="0">
                <a:solidFill>
                  <a:schemeClr val="tx1"/>
                </a:solidFill>
                <a:latin typeface="+mn-lt"/>
                <a:ea typeface="+mn-ea"/>
                <a:cs typeface="+mn-cs"/>
              </a:rPr>
              <a:t> and sap </a:t>
            </a:r>
            <a:r>
              <a:rPr lang="en-US" sz="1400" b="0" i="0" u="none" strike="noStrike" kern="1200" baseline="0" dirty="0" err="1" smtClean="0">
                <a:solidFill>
                  <a:schemeClr val="tx1"/>
                </a:solidFill>
                <a:latin typeface="+mn-lt"/>
                <a:ea typeface="+mn-ea"/>
                <a:cs typeface="+mn-cs"/>
              </a:rPr>
              <a:t>hcp</a:t>
            </a:r>
            <a:endParaRPr lang="en-US" sz="1400" b="0" i="0" u="none" strike="noStrike" kern="1200" baseline="0" dirty="0" smtClean="0">
              <a:solidFill>
                <a:schemeClr val="tx1"/>
              </a:solidFill>
              <a:latin typeface="+mn-lt"/>
              <a:ea typeface="+mn-ea"/>
              <a:cs typeface="+mn-cs"/>
            </a:endParaRPr>
          </a:p>
          <a:p>
            <a:r>
              <a:rPr lang="en-US" sz="1400" b="0" i="0" u="none" strike="noStrike" kern="1200" baseline="0" dirty="0" smtClean="0">
                <a:solidFill>
                  <a:schemeClr val="tx1"/>
                </a:solidFill>
                <a:latin typeface="+mn-lt"/>
                <a:ea typeface="+mn-ea"/>
                <a:cs typeface="+mn-cs"/>
              </a:rPr>
              <a:t>The attacker listens to communications between PLCs and SIGFOX, PLCs and SAP</a:t>
            </a:r>
          </a:p>
          <a:p>
            <a:r>
              <a:rPr lang="en-US" sz="1400" b="0" i="0" u="none" strike="noStrike" kern="1200" baseline="0" dirty="0" smtClean="0">
                <a:solidFill>
                  <a:schemeClr val="tx1"/>
                </a:solidFill>
                <a:latin typeface="+mn-lt"/>
                <a:ea typeface="+mn-ea"/>
                <a:cs typeface="+mn-cs"/>
              </a:rPr>
              <a:t>HCP, SIGFOX and SAP HCP. He captures messages in order to perform further</a:t>
            </a:r>
          </a:p>
          <a:p>
            <a:r>
              <a:rPr lang="en-US" sz="1400" b="0" i="0" u="none" strike="noStrike" kern="1200" baseline="0" dirty="0" smtClean="0">
                <a:solidFill>
                  <a:schemeClr val="tx1"/>
                </a:solidFill>
                <a:latin typeface="+mn-lt"/>
                <a:ea typeface="+mn-ea"/>
                <a:cs typeface="+mn-cs"/>
              </a:rPr>
              <a:t>attacks on the systems such as replay attack, or DDOS attack.</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15</a:t>
            </a:fld>
            <a:endParaRPr lang="de-DE" dirty="0"/>
          </a:p>
        </p:txBody>
      </p:sp>
    </p:spTree>
    <p:extLst>
      <p:ext uri="{BB962C8B-B14F-4D97-AF65-F5344CB8AC3E}">
        <p14:creationId xmlns:p14="http://schemas.microsoft.com/office/powerpoint/2010/main" val="2576598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u="none" strike="noStrike" kern="1200" baseline="0" dirty="0" smtClean="0">
                <a:solidFill>
                  <a:schemeClr val="tx1"/>
                </a:solidFill>
                <a:latin typeface="+mn-lt"/>
                <a:ea typeface="+mn-ea"/>
                <a:cs typeface="+mn-cs"/>
              </a:rPr>
              <a:t>The attacker listens to communications between PLCs and SIGFOX, PLCs and SAP</a:t>
            </a:r>
          </a:p>
          <a:p>
            <a:r>
              <a:rPr lang="en-US" sz="1400" b="0" i="0" u="none" strike="noStrike" kern="1200" baseline="0" dirty="0" smtClean="0">
                <a:solidFill>
                  <a:schemeClr val="tx1"/>
                </a:solidFill>
                <a:latin typeface="+mn-lt"/>
                <a:ea typeface="+mn-ea"/>
                <a:cs typeface="+mn-cs"/>
              </a:rPr>
              <a:t>HCP, SIGFOX and SAP HCP. He captures messages in order to perform further</a:t>
            </a:r>
          </a:p>
          <a:p>
            <a:r>
              <a:rPr lang="en-US" sz="1400" b="0" i="0" u="none" strike="noStrike" kern="1200" baseline="0" dirty="0" smtClean="0">
                <a:solidFill>
                  <a:schemeClr val="tx1"/>
                </a:solidFill>
                <a:latin typeface="+mn-lt"/>
                <a:ea typeface="+mn-ea"/>
                <a:cs typeface="+mn-cs"/>
              </a:rPr>
              <a:t>attacks on the systems such as replay attack, or DDOS attack.</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16</a:t>
            </a:fld>
            <a:endParaRPr lang="de-DE" dirty="0"/>
          </a:p>
        </p:txBody>
      </p:sp>
    </p:spTree>
    <p:extLst>
      <p:ext uri="{BB962C8B-B14F-4D97-AF65-F5344CB8AC3E}">
        <p14:creationId xmlns:p14="http://schemas.microsoft.com/office/powerpoint/2010/main" val="1049207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u="none" strike="noStrike" kern="1200" baseline="0" dirty="0" smtClean="0">
                <a:solidFill>
                  <a:schemeClr val="tx1"/>
                </a:solidFill>
                <a:latin typeface="+mn-lt"/>
                <a:ea typeface="+mn-ea"/>
                <a:cs typeface="+mn-cs"/>
              </a:rPr>
              <a:t>SIGFOX: Goal -&gt; access to the system -&gt; developer/admin dashboard -&gt; get the token</a:t>
            </a:r>
          </a:p>
          <a:p>
            <a:r>
              <a:rPr lang="en-US" sz="1400" b="0" i="0" u="none" strike="noStrike" kern="1200" baseline="0" dirty="0" smtClean="0">
                <a:solidFill>
                  <a:schemeClr val="tx1"/>
                </a:solidFill>
                <a:latin typeface="+mn-lt"/>
                <a:ea typeface="+mn-ea"/>
                <a:cs typeface="+mn-cs"/>
              </a:rPr>
              <a:t>(</a:t>
            </a:r>
            <a:r>
              <a:rPr lang="en-US" sz="1400" b="0" i="0" kern="1200" dirty="0" smtClean="0">
                <a:solidFill>
                  <a:schemeClr val="tx1"/>
                </a:solidFill>
                <a:effectLst/>
                <a:latin typeface="+mn-lt"/>
                <a:ea typeface="+mn-ea"/>
                <a:cs typeface="+mn-cs"/>
              </a:rPr>
              <a:t>SIGFOX : gain access to developer / admin account to modify and get access to information)</a:t>
            </a:r>
            <a:endParaRPr lang="en-US" sz="1400" b="0" i="0" u="none" strike="noStrike" kern="1200" baseline="0" dirty="0" smtClean="0">
              <a:solidFill>
                <a:schemeClr val="tx1"/>
              </a:solidFill>
              <a:latin typeface="+mn-lt"/>
              <a:ea typeface="+mn-ea"/>
              <a:cs typeface="+mn-cs"/>
            </a:endParaRPr>
          </a:p>
          <a:p>
            <a:r>
              <a:rPr lang="en-US" sz="1400" b="0" i="0" u="none" strike="noStrike" kern="1200" baseline="0" dirty="0" smtClean="0">
                <a:solidFill>
                  <a:schemeClr val="tx1"/>
                </a:solidFill>
                <a:latin typeface="+mn-lt"/>
                <a:ea typeface="+mn-ea"/>
                <a:cs typeface="+mn-cs"/>
              </a:rPr>
              <a:t>SAP HCP: -&gt; Dashboard-&gt; Plaintext - root key, </a:t>
            </a:r>
          </a:p>
          <a:p>
            <a:r>
              <a:rPr lang="en-US" sz="1400" b="0" i="0" u="none" strike="noStrike" kern="1200" baseline="0" dirty="0" smtClean="0">
                <a:solidFill>
                  <a:schemeClr val="tx1"/>
                </a:solidFill>
                <a:latin typeface="+mn-lt"/>
                <a:ea typeface="+mn-ea"/>
                <a:cs typeface="+mn-cs"/>
              </a:rPr>
              <a:t>(</a:t>
            </a:r>
            <a:r>
              <a:rPr lang="en-US" sz="1400" b="0" i="0" kern="1200" dirty="0" smtClean="0">
                <a:solidFill>
                  <a:schemeClr val="tx1"/>
                </a:solidFill>
                <a:effectLst/>
                <a:latin typeface="+mn-lt"/>
                <a:ea typeface="+mn-ea"/>
                <a:cs typeface="+mn-cs"/>
              </a:rPr>
              <a:t>SAP HCP : explain that is gain access to the system as admin or developer on the system to get access to the source code ...)</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Tree>
    <p:extLst>
      <p:ext uri="{BB962C8B-B14F-4D97-AF65-F5344CB8AC3E}">
        <p14:creationId xmlns:p14="http://schemas.microsoft.com/office/powerpoint/2010/main" val="4047129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baseline="0" dirty="0" smtClean="0"/>
              <a:t>I implemented the </a:t>
            </a:r>
            <a:r>
              <a:rPr lang="en-US" baseline="0" smtClean="0"/>
              <a:t>cryptographic scheme</a:t>
            </a:r>
            <a:endParaRPr lang="en-US" baseline="0" dirty="0" smtClean="0"/>
          </a:p>
        </p:txBody>
      </p:sp>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Tree>
    <p:extLst>
      <p:ext uri="{BB962C8B-B14F-4D97-AF65-F5344CB8AC3E}">
        <p14:creationId xmlns:p14="http://schemas.microsoft.com/office/powerpoint/2010/main" val="455687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PLC device – Piece</a:t>
            </a:r>
            <a:r>
              <a:rPr lang="en-US" baseline="0" dirty="0" smtClean="0"/>
              <a:t> of hardware </a:t>
            </a:r>
            <a:endParaRPr lang="en-US" dirty="0" smtClean="0"/>
          </a:p>
          <a:p>
            <a:r>
              <a:rPr lang="en-US" dirty="0" smtClean="0"/>
              <a:t>Tell what to</a:t>
            </a:r>
            <a:r>
              <a:rPr lang="en-US" baseline="0" dirty="0" smtClean="0"/>
              <a:t> do with Arduino</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Tree>
    <p:extLst>
      <p:ext uri="{BB962C8B-B14F-4D97-AF65-F5344CB8AC3E}">
        <p14:creationId xmlns:p14="http://schemas.microsoft.com/office/powerpoint/2010/main" val="1790701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Introduction</a:t>
            </a:r>
            <a:r>
              <a:rPr lang="fr-FR" baseline="0" dirty="0" smtClean="0"/>
              <a:t> – General </a:t>
            </a:r>
            <a:r>
              <a:rPr lang="fr-FR" baseline="0" dirty="0" err="1" smtClean="0"/>
              <a:t>view</a:t>
            </a:r>
            <a:r>
              <a:rPr lang="fr-FR" baseline="0" dirty="0" smtClean="0"/>
              <a:t> of </a:t>
            </a:r>
            <a:r>
              <a:rPr lang="fr-FR" baseline="0" dirty="0" err="1" smtClean="0"/>
              <a:t>this</a:t>
            </a:r>
            <a:r>
              <a:rPr lang="fr-FR" baseline="0" dirty="0" smtClean="0"/>
              <a:t> scenario</a:t>
            </a:r>
          </a:p>
          <a:p>
            <a:r>
              <a:rPr lang="fr-FR" baseline="0" dirty="0" err="1" smtClean="0"/>
              <a:t>Cryptographic</a:t>
            </a:r>
            <a:r>
              <a:rPr lang="fr-FR" baseline="0" dirty="0" smtClean="0"/>
              <a:t> </a:t>
            </a:r>
            <a:r>
              <a:rPr lang="fr-FR" baseline="0" dirty="0" err="1" smtClean="0"/>
              <a:t>scheme</a:t>
            </a:r>
            <a:endParaRPr lang="fr-FR" baseline="0" dirty="0" smtClean="0"/>
          </a:p>
          <a:p>
            <a:r>
              <a:rPr lang="fr-FR" baseline="0" dirty="0" smtClean="0"/>
              <a:t>All components </a:t>
            </a:r>
            <a:r>
              <a:rPr lang="fr-FR" baseline="0" dirty="0" err="1" smtClean="0"/>
              <a:t>used</a:t>
            </a:r>
            <a:r>
              <a:rPr lang="fr-FR" baseline="0" dirty="0" smtClean="0"/>
              <a:t> in </a:t>
            </a:r>
            <a:r>
              <a:rPr lang="fr-FR" baseline="0" dirty="0" err="1" smtClean="0"/>
              <a:t>my</a:t>
            </a:r>
            <a:r>
              <a:rPr lang="fr-FR" baseline="0" dirty="0" smtClean="0"/>
              <a:t> </a:t>
            </a:r>
            <a:r>
              <a:rPr lang="fr-FR" baseline="0" dirty="0" err="1" smtClean="0"/>
              <a:t>work</a:t>
            </a:r>
            <a:r>
              <a:rPr lang="fr-FR" baseline="0" dirty="0" smtClean="0"/>
              <a:t> – Internet of </a:t>
            </a:r>
            <a:r>
              <a:rPr lang="fr-FR" baseline="0" dirty="0" err="1" smtClean="0"/>
              <a:t>Things</a:t>
            </a:r>
            <a:r>
              <a:rPr lang="fr-FR" baseline="0" dirty="0" smtClean="0"/>
              <a:t>, and SAP HCP</a:t>
            </a:r>
          </a:p>
          <a:p>
            <a:r>
              <a:rPr lang="fr-FR" baseline="0" dirty="0" err="1" smtClean="0"/>
              <a:t>I’ll</a:t>
            </a:r>
            <a:r>
              <a:rPr lang="fr-FR" baseline="0" dirty="0" smtClean="0"/>
              <a:t> show a </a:t>
            </a:r>
            <a:r>
              <a:rPr lang="fr-FR" baseline="0" dirty="0" err="1" smtClean="0"/>
              <a:t>video</a:t>
            </a:r>
            <a:r>
              <a:rPr lang="fr-FR" baseline="0" dirty="0" smtClean="0"/>
              <a:t> running an </a:t>
            </a:r>
            <a:r>
              <a:rPr lang="fr-FR" baseline="0" dirty="0" err="1" smtClean="0"/>
              <a:t>integrated</a:t>
            </a:r>
            <a:r>
              <a:rPr lang="fr-FR" baseline="0" dirty="0" smtClean="0"/>
              <a:t> application to display the data to user</a:t>
            </a:r>
            <a:endParaRPr lang="fr-FR"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2641965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u="none" strike="noStrike" kern="1200" baseline="0" dirty="0" smtClean="0">
                <a:solidFill>
                  <a:schemeClr val="tx1"/>
                </a:solidFill>
                <a:latin typeface="+mn-lt"/>
                <a:ea typeface="+mn-ea"/>
                <a:cs typeface="+mn-cs"/>
              </a:rPr>
              <a:t>A promising device, which is as known as a mix between a PLC, and a single-board</a:t>
            </a:r>
          </a:p>
          <a:p>
            <a:r>
              <a:rPr lang="en-US" sz="1400" b="0" i="0" u="none" strike="noStrike" kern="1200" baseline="0" dirty="0" smtClean="0">
                <a:solidFill>
                  <a:schemeClr val="tx1"/>
                </a:solidFill>
                <a:latin typeface="+mn-lt"/>
                <a:ea typeface="+mn-ea"/>
                <a:cs typeface="+mn-cs"/>
              </a:rPr>
              <a:t>computer,</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20</a:t>
            </a:fld>
            <a:endParaRPr lang="de-DE" dirty="0"/>
          </a:p>
        </p:txBody>
      </p:sp>
    </p:spTree>
    <p:extLst>
      <p:ext uri="{BB962C8B-B14F-4D97-AF65-F5344CB8AC3E}">
        <p14:creationId xmlns:p14="http://schemas.microsoft.com/office/powerpoint/2010/main" val="3054241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u="none" strike="noStrike" kern="1200" baseline="0" dirty="0" smtClean="0">
                <a:solidFill>
                  <a:schemeClr val="tx1"/>
                </a:solidFill>
                <a:latin typeface="+mn-lt"/>
                <a:ea typeface="+mn-ea"/>
                <a:cs typeface="+mn-cs"/>
              </a:rPr>
              <a:t>Raspberry Pi  is a single-board computer with a micro processor, and can run an OS.</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21</a:t>
            </a:fld>
            <a:endParaRPr lang="de-DE" dirty="0"/>
          </a:p>
        </p:txBody>
      </p:sp>
    </p:spTree>
    <p:extLst>
      <p:ext uri="{BB962C8B-B14F-4D97-AF65-F5344CB8AC3E}">
        <p14:creationId xmlns:p14="http://schemas.microsoft.com/office/powerpoint/2010/main" val="1363242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sz="1400" b="0" i="0" u="none" strike="noStrike" kern="1200" baseline="0" dirty="0" smtClean="0">
                <a:solidFill>
                  <a:schemeClr val="tx1"/>
                </a:solidFill>
                <a:latin typeface="+mn-lt"/>
                <a:ea typeface="+mn-ea"/>
                <a:cs typeface="+mn-cs"/>
              </a:rPr>
              <a:t>SIGFOX callbacks is set up to transfer collected data from devices to SAP HCP.</a:t>
            </a:r>
          </a:p>
          <a:p>
            <a:pPr marL="285750" indent="-285750">
              <a:buFontTx/>
              <a:buChar char="-"/>
            </a:pPr>
            <a:r>
              <a:rPr lang="en-US" sz="1400" b="0" i="0" u="none" strike="noStrike" kern="1200" baseline="0" dirty="0" smtClean="0">
                <a:solidFill>
                  <a:schemeClr val="tx1"/>
                </a:solidFill>
                <a:latin typeface="+mn-lt"/>
                <a:ea typeface="+mn-ea"/>
                <a:cs typeface="+mn-cs"/>
              </a:rPr>
              <a:t>This feature [28] will be used to implement the re-keying in future work.</a:t>
            </a:r>
            <a:endParaRPr lang="fr-FR"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22</a:t>
            </a:fld>
            <a:endParaRPr lang="de-DE" dirty="0"/>
          </a:p>
        </p:txBody>
      </p:sp>
    </p:spTree>
    <p:extLst>
      <p:ext uri="{BB962C8B-B14F-4D97-AF65-F5344CB8AC3E}">
        <p14:creationId xmlns:p14="http://schemas.microsoft.com/office/powerpoint/2010/main" val="2176376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Tell what to</a:t>
            </a:r>
            <a:r>
              <a:rPr lang="en-US" baseline="0" dirty="0" smtClean="0"/>
              <a:t> do with Arduino</a:t>
            </a:r>
          </a:p>
          <a:p>
            <a:r>
              <a:rPr lang="en-US" baseline="0" dirty="0" smtClean="0"/>
              <a:t>Roles</a:t>
            </a:r>
          </a:p>
          <a:p>
            <a:r>
              <a:rPr lang="en-US" baseline="0" dirty="0" smtClean="0"/>
              <a:t>Works</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23</a:t>
            </a:fld>
            <a:endParaRPr lang="de-DE" dirty="0"/>
          </a:p>
        </p:txBody>
      </p:sp>
    </p:spTree>
    <p:extLst>
      <p:ext uri="{BB962C8B-B14F-4D97-AF65-F5344CB8AC3E}">
        <p14:creationId xmlns:p14="http://schemas.microsoft.com/office/powerpoint/2010/main" val="2048697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u="none" strike="noStrike" kern="1200" baseline="0" dirty="0" smtClean="0">
                <a:solidFill>
                  <a:schemeClr val="tx1"/>
                </a:solidFill>
                <a:latin typeface="+mn-lt"/>
                <a:ea typeface="+mn-ea"/>
                <a:cs typeface="+mn-cs"/>
              </a:rPr>
              <a:t>To sum up, we have presented, and implemented the cryptographic scheme to pro-</a:t>
            </a:r>
          </a:p>
          <a:p>
            <a:r>
              <a:rPr lang="en-US" sz="1400" b="0" i="0" u="none" strike="noStrike" kern="1200" baseline="0" dirty="0" err="1" smtClean="0">
                <a:solidFill>
                  <a:schemeClr val="tx1"/>
                </a:solidFill>
                <a:latin typeface="+mn-lt"/>
                <a:ea typeface="+mn-ea"/>
                <a:cs typeface="+mn-cs"/>
              </a:rPr>
              <a:t>tect</a:t>
            </a:r>
            <a:r>
              <a:rPr lang="en-US" sz="1400" b="0" i="0" u="none" strike="noStrike" kern="1200" baseline="0" dirty="0" smtClean="0">
                <a:solidFill>
                  <a:schemeClr val="tx1"/>
                </a:solidFill>
                <a:latin typeface="+mn-lt"/>
                <a:ea typeface="+mn-ea"/>
                <a:cs typeface="+mn-cs"/>
              </a:rPr>
              <a:t> the data. The scheme which overcomes the limitation of message transmission is</a:t>
            </a:r>
          </a:p>
          <a:p>
            <a:r>
              <a:rPr lang="en-US" sz="1400" b="0" i="0" u="none" strike="noStrike" kern="1200" baseline="0" dirty="0" smtClean="0">
                <a:solidFill>
                  <a:schemeClr val="tx1"/>
                </a:solidFill>
                <a:latin typeface="+mn-lt"/>
                <a:ea typeface="+mn-ea"/>
                <a:cs typeface="+mn-cs"/>
              </a:rPr>
              <a:t>applied in C/C++, Python, and </a:t>
            </a:r>
            <a:r>
              <a:rPr lang="en-US" sz="1400" b="0" i="0" u="none" strike="noStrike" kern="1200" baseline="0" dirty="0" err="1" smtClean="0">
                <a:solidFill>
                  <a:schemeClr val="tx1"/>
                </a:solidFill>
                <a:latin typeface="+mn-lt"/>
                <a:ea typeface="+mn-ea"/>
                <a:cs typeface="+mn-cs"/>
              </a:rPr>
              <a:t>Javascript</a:t>
            </a:r>
            <a:r>
              <a:rPr lang="en-US" sz="1400" b="0" i="0" u="none" strike="noStrike" kern="1200" baseline="0" dirty="0" smtClean="0">
                <a:solidFill>
                  <a:schemeClr val="tx1"/>
                </a:solidFill>
                <a:latin typeface="+mn-lt"/>
                <a:ea typeface="+mn-ea"/>
                <a:cs typeface="+mn-cs"/>
              </a:rPr>
              <a:t> languages. In addition, we also success-</a:t>
            </a:r>
          </a:p>
          <a:p>
            <a:r>
              <a:rPr lang="en-US" sz="1400" b="0" i="0" u="none" strike="noStrike" kern="1200" baseline="0" dirty="0" smtClean="0">
                <a:solidFill>
                  <a:schemeClr val="tx1"/>
                </a:solidFill>
                <a:latin typeface="+mn-lt"/>
                <a:ea typeface="+mn-ea"/>
                <a:cs typeface="+mn-cs"/>
              </a:rPr>
              <a:t>fully implemented the Proof of Concept. We are able to collect the data, encrypt,</a:t>
            </a:r>
          </a:p>
          <a:p>
            <a:r>
              <a:rPr lang="en-US" sz="1400" b="0" i="0" u="none" strike="noStrike" kern="1200" baseline="0" dirty="0" smtClean="0">
                <a:solidFill>
                  <a:schemeClr val="tx1"/>
                </a:solidFill>
                <a:latin typeface="+mn-lt"/>
                <a:ea typeface="+mn-ea"/>
                <a:cs typeface="+mn-cs"/>
              </a:rPr>
              <a:t>store, and display it on SAP HCP Dashboard. Furthermore, we also created a</a:t>
            </a:r>
          </a:p>
          <a:p>
            <a:r>
              <a:rPr lang="en-US" sz="1400" b="0" i="0" u="none" strike="noStrike" kern="1200" baseline="0" dirty="0" err="1" smtClean="0">
                <a:solidFill>
                  <a:schemeClr val="tx1"/>
                </a:solidFill>
                <a:latin typeface="+mn-lt"/>
                <a:ea typeface="+mn-ea"/>
                <a:cs typeface="+mn-cs"/>
              </a:rPr>
              <a:t>Github</a:t>
            </a:r>
            <a:r>
              <a:rPr lang="en-US" sz="1400" b="0" i="0" u="none" strike="noStrike" kern="1200" baseline="0" dirty="0" smtClean="0">
                <a:solidFill>
                  <a:schemeClr val="tx1"/>
                </a:solidFill>
                <a:latin typeface="+mn-lt"/>
                <a:ea typeface="+mn-ea"/>
                <a:cs typeface="+mn-cs"/>
              </a:rPr>
              <a:t> to replicate the Proof of Concept.</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25</a:t>
            </a:fld>
            <a:endParaRPr lang="de-DE" dirty="0"/>
          </a:p>
        </p:txBody>
      </p:sp>
    </p:spTree>
    <p:extLst>
      <p:ext uri="{BB962C8B-B14F-4D97-AF65-F5344CB8AC3E}">
        <p14:creationId xmlns:p14="http://schemas.microsoft.com/office/powerpoint/2010/main" val="1103858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u="none" strike="noStrike" kern="1200" baseline="0" dirty="0" smtClean="0">
                <a:solidFill>
                  <a:schemeClr val="tx1"/>
                </a:solidFill>
                <a:latin typeface="+mn-lt"/>
                <a:ea typeface="+mn-ea"/>
                <a:cs typeface="+mn-cs"/>
              </a:rPr>
              <a:t>As future work, we intend to focus on another requirement which is data integration.</a:t>
            </a:r>
          </a:p>
          <a:p>
            <a:r>
              <a:rPr lang="en-US" sz="1400" b="0" i="0" u="none" strike="noStrike" kern="1200" baseline="0" dirty="0" smtClean="0">
                <a:solidFill>
                  <a:schemeClr val="tx1"/>
                </a:solidFill>
                <a:latin typeface="+mn-lt"/>
                <a:ea typeface="+mn-ea"/>
                <a:cs typeface="+mn-cs"/>
              </a:rPr>
              <a:t>We have a very first step for key management system by using the </a:t>
            </a:r>
            <a:r>
              <a:rPr lang="en-US" sz="1400" b="0" i="0" u="none" strike="noStrike" kern="1200" baseline="0" dirty="0" err="1" smtClean="0">
                <a:solidFill>
                  <a:schemeClr val="tx1"/>
                </a:solidFill>
                <a:latin typeface="+mn-lt"/>
                <a:ea typeface="+mn-ea"/>
                <a:cs typeface="+mn-cs"/>
              </a:rPr>
              <a:t>cryptoshield</a:t>
            </a:r>
            <a:r>
              <a:rPr lang="en-US" sz="1400" b="0" i="0" u="none" strike="noStrike" kern="1200" baseline="0" dirty="0" smtClean="0">
                <a:solidFill>
                  <a:schemeClr val="tx1"/>
                </a:solidFill>
                <a:latin typeface="+mn-lt"/>
                <a:ea typeface="+mn-ea"/>
                <a:cs typeface="+mn-cs"/>
              </a:rPr>
              <a:t>, and</a:t>
            </a:r>
          </a:p>
          <a:p>
            <a:r>
              <a:rPr lang="en-US" sz="1400" b="0" i="0" u="none" strike="noStrike" kern="1200" baseline="0" dirty="0" smtClean="0">
                <a:solidFill>
                  <a:schemeClr val="tx1"/>
                </a:solidFill>
                <a:latin typeface="+mn-lt"/>
                <a:ea typeface="+mn-ea"/>
                <a:cs typeface="+mn-cs"/>
              </a:rPr>
              <a:t>re-keying feature via SIGFOX downlink callbacks. A set of keys could be used and</a:t>
            </a:r>
          </a:p>
          <a:p>
            <a:r>
              <a:rPr lang="en-US" sz="1400" b="0" i="0" u="none" strike="noStrike" kern="1200" baseline="0" dirty="0" smtClean="0">
                <a:solidFill>
                  <a:schemeClr val="tx1"/>
                </a:solidFill>
                <a:latin typeface="+mn-lt"/>
                <a:ea typeface="+mn-ea"/>
                <a:cs typeface="+mn-cs"/>
              </a:rPr>
              <a:t>changed frequently on devices to improve the security. Moreover, it is also very</a:t>
            </a:r>
          </a:p>
          <a:p>
            <a:r>
              <a:rPr lang="en-US" sz="1400" b="0" i="0" u="none" strike="noStrike" kern="1200" baseline="0" dirty="0" smtClean="0">
                <a:solidFill>
                  <a:schemeClr val="tx1"/>
                </a:solidFill>
                <a:latin typeface="+mn-lt"/>
                <a:ea typeface="+mn-ea"/>
                <a:cs typeface="+mn-cs"/>
              </a:rPr>
              <a:t>interesting if we integrate hardware security on </a:t>
            </a:r>
            <a:r>
              <a:rPr lang="en-US" sz="1400" b="0" i="0" u="none" strike="noStrike" kern="1200" baseline="0" dirty="0" err="1" smtClean="0">
                <a:solidFill>
                  <a:schemeClr val="tx1"/>
                </a:solidFill>
                <a:latin typeface="+mn-lt"/>
                <a:ea typeface="+mn-ea"/>
                <a:cs typeface="+mn-cs"/>
              </a:rPr>
              <a:t>IoT</a:t>
            </a:r>
            <a:r>
              <a:rPr lang="en-US" sz="1400" b="0" i="0" u="none" strike="noStrike" kern="1200" baseline="0" dirty="0" smtClean="0">
                <a:solidFill>
                  <a:schemeClr val="tx1"/>
                </a:solidFill>
                <a:latin typeface="+mn-lt"/>
                <a:ea typeface="+mn-ea"/>
                <a:cs typeface="+mn-cs"/>
              </a:rPr>
              <a:t> devices to use secure storage,</a:t>
            </a:r>
          </a:p>
          <a:p>
            <a:r>
              <a:rPr lang="en-US" sz="1400" b="0" i="0" u="none" strike="noStrike" kern="1200" baseline="0" dirty="0" smtClean="0">
                <a:solidFill>
                  <a:schemeClr val="tx1"/>
                </a:solidFill>
                <a:latin typeface="+mn-lt"/>
                <a:ea typeface="+mn-ea"/>
                <a:cs typeface="+mn-cs"/>
              </a:rPr>
              <a:t>and secure hash algorithms.</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26</a:t>
            </a:fld>
            <a:endParaRPr lang="de-DE" dirty="0"/>
          </a:p>
        </p:txBody>
      </p:sp>
    </p:spTree>
    <p:extLst>
      <p:ext uri="{BB962C8B-B14F-4D97-AF65-F5344CB8AC3E}">
        <p14:creationId xmlns:p14="http://schemas.microsoft.com/office/powerpoint/2010/main" val="1525948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3408813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28</a:t>
            </a:fld>
            <a:endParaRPr lang="de-DE" dirty="0"/>
          </a:p>
        </p:txBody>
      </p:sp>
    </p:spTree>
    <p:extLst>
      <p:ext uri="{BB962C8B-B14F-4D97-AF65-F5344CB8AC3E}">
        <p14:creationId xmlns:p14="http://schemas.microsoft.com/office/powerpoint/2010/main" val="1599142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29</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1931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We are working on a project which is an association between City of Antibes, SIGFOX </a:t>
            </a:r>
            <a:r>
              <a:rPr lang="en-US" baseline="0" smtClean="0"/>
              <a:t>network </a:t>
            </a:r>
            <a:r>
              <a:rPr lang="en-US" baseline="0" smtClean="0"/>
              <a:t>provider, </a:t>
            </a:r>
            <a:r>
              <a:rPr lang="en-US" baseline="0" dirty="0" smtClean="0"/>
              <a:t>and SAP.</a:t>
            </a:r>
          </a:p>
          <a:p>
            <a:r>
              <a:rPr lang="en-US" baseline="0" dirty="0" smtClean="0"/>
              <a:t>We would like to monitor water distribution network, predict failures, and proactively optimize their finance and controlling.</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2191720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would we do with</a:t>
            </a:r>
            <a:r>
              <a:rPr lang="en-US" baseline="0" dirty="0" smtClean="0"/>
              <a:t> the data,</a:t>
            </a:r>
          </a:p>
          <a:p>
            <a:endParaRPr lang="en-US" baseline="0" dirty="0" smtClean="0"/>
          </a:p>
          <a:p>
            <a:r>
              <a:rPr lang="en-US" baseline="0" dirty="0" smtClean="0"/>
              <a:t>We visualize them on the app.  Data is water flow, pressure, turbulence</a:t>
            </a:r>
          </a:p>
          <a:p>
            <a:endParaRPr lang="en-US" baseline="0" dirty="0" smtClean="0"/>
          </a:p>
          <a:p>
            <a:r>
              <a:rPr lang="en-US" dirty="0" smtClean="0"/>
              <a:t>How</a:t>
            </a:r>
            <a:r>
              <a:rPr lang="en-US" baseline="0" dirty="0" smtClean="0"/>
              <a:t> to predict, base on static real time </a:t>
            </a:r>
          </a:p>
          <a:p>
            <a:pPr marL="285750" indent="-285750">
              <a:buFontTx/>
              <a:buChar char="-"/>
            </a:pPr>
            <a:r>
              <a:rPr lang="en-US" baseline="0" dirty="0" err="1" smtClean="0"/>
              <a:t>Dựa</a:t>
            </a:r>
            <a:r>
              <a:rPr lang="en-US" baseline="0" dirty="0" smtClean="0"/>
              <a:t> </a:t>
            </a:r>
            <a:r>
              <a:rPr lang="en-US" baseline="0" dirty="0" err="1" smtClean="0"/>
              <a:t>vào</a:t>
            </a:r>
            <a:r>
              <a:rPr lang="en-US" baseline="0" dirty="0" smtClean="0"/>
              <a:t> static data – </a:t>
            </a:r>
            <a:r>
              <a:rPr lang="en-US" baseline="0" dirty="0" err="1" smtClean="0"/>
              <a:t>tuổi</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tai </a:t>
            </a:r>
            <a:r>
              <a:rPr lang="en-US" baseline="0" dirty="0" err="1" smtClean="0"/>
              <a:t>nạn</a:t>
            </a:r>
            <a:r>
              <a:rPr lang="en-US" baseline="0" dirty="0" smtClean="0"/>
              <a:t> </a:t>
            </a:r>
            <a:r>
              <a:rPr lang="en-US" baseline="0" dirty="0" err="1" smtClean="0"/>
              <a:t>sự</a:t>
            </a:r>
            <a:r>
              <a:rPr lang="en-US" baseline="0" dirty="0" smtClean="0"/>
              <a:t>  </a:t>
            </a:r>
            <a:r>
              <a:rPr lang="en-US" baseline="0" dirty="0" err="1" smtClean="0"/>
              <a:t>cố</a:t>
            </a:r>
            <a:r>
              <a:rPr lang="en-US" baseline="0" dirty="0" smtClean="0"/>
              <a:t> </a:t>
            </a:r>
            <a:r>
              <a:rPr lang="en-US" baseline="0" dirty="0" err="1" smtClean="0"/>
              <a:t>trước</a:t>
            </a:r>
            <a:r>
              <a:rPr lang="en-US" baseline="0" dirty="0" smtClean="0"/>
              <a:t> </a:t>
            </a:r>
            <a:r>
              <a:rPr lang="en-US" baseline="0" dirty="0" err="1" smtClean="0"/>
              <a:t>đó</a:t>
            </a:r>
            <a:endParaRPr lang="en-US" baseline="0" dirty="0" smtClean="0"/>
          </a:p>
          <a:p>
            <a:pPr marL="285750" indent="-285750">
              <a:buFontTx/>
              <a:buChar char="-"/>
            </a:pPr>
            <a:r>
              <a:rPr lang="en-US" baseline="0" dirty="0" err="1" smtClean="0"/>
              <a:t>Dựa</a:t>
            </a:r>
            <a:r>
              <a:rPr lang="en-US" baseline="0" dirty="0" smtClean="0"/>
              <a:t> </a:t>
            </a:r>
            <a:r>
              <a:rPr lang="en-US" baseline="0" dirty="0" err="1" smtClean="0"/>
              <a:t>vào</a:t>
            </a:r>
            <a:r>
              <a:rPr lang="en-US" baseline="0" dirty="0" smtClean="0"/>
              <a:t> </a:t>
            </a:r>
            <a:r>
              <a:rPr lang="en-US" baseline="0" dirty="0" err="1" smtClean="0"/>
              <a:t>thông</a:t>
            </a:r>
            <a:r>
              <a:rPr lang="en-US" baseline="0" dirty="0" smtClean="0"/>
              <a:t> tin </a:t>
            </a:r>
            <a:r>
              <a:rPr lang="en-US" baseline="0" dirty="0" err="1" smtClean="0"/>
              <a:t>thực</a:t>
            </a:r>
            <a:r>
              <a:rPr lang="en-US" baseline="0" dirty="0" smtClean="0"/>
              <a:t> – real time information</a:t>
            </a:r>
            <a:endParaRPr lang="fr-FR" baseline="0" dirty="0" smtClean="0"/>
          </a:p>
          <a:p>
            <a:pPr marL="466725" lvl="1" indent="-285750">
              <a:buFontTx/>
              <a:buChar char="-"/>
            </a:pPr>
            <a:r>
              <a:rPr lang="en-US" baseline="0" dirty="0" smtClean="0"/>
              <a:t>Water pressure</a:t>
            </a:r>
          </a:p>
          <a:p>
            <a:pPr marL="466725" lvl="1" indent="-285750">
              <a:buFontTx/>
              <a:buChar char="-"/>
            </a:pPr>
            <a:r>
              <a:rPr lang="en-US" baseline="0" dirty="0" smtClean="0"/>
              <a:t>Water consumption</a:t>
            </a:r>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3886854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5224" y="741296"/>
            <a:ext cx="6527227" cy="3701887"/>
          </a:xfrm>
        </p:spPr>
      </p:sp>
      <p:sp>
        <p:nvSpPr>
          <p:cNvPr id="3" name="Notes Placeholder 2"/>
          <p:cNvSpPr>
            <a:spLocks noGrp="1"/>
          </p:cNvSpPr>
          <p:nvPr>
            <p:ph type="body" idx="1"/>
          </p:nvPr>
        </p:nvSpPr>
        <p:spPr/>
        <p:txBody>
          <a:bodyPr>
            <a:normAutofit/>
          </a:bodyPr>
          <a:lstStyle/>
          <a:p>
            <a:pPr defTabSz="1110746">
              <a:defRPr/>
            </a:pPr>
            <a:r>
              <a:rPr lang="en-US" dirty="0"/>
              <a:t>Here is an overview of how everything works together</a:t>
            </a:r>
            <a:r>
              <a:rPr lang="en-US" dirty="0" smtClean="0"/>
              <a:t>.</a:t>
            </a:r>
          </a:p>
          <a:p>
            <a:pPr marL="285750" indent="-285750" defTabSz="1110746">
              <a:buFontTx/>
              <a:buChar char="-"/>
              <a:defRPr/>
            </a:pPr>
            <a:r>
              <a:rPr lang="en-US" dirty="0" smtClean="0"/>
              <a:t>Set up the connection</a:t>
            </a:r>
          </a:p>
          <a:p>
            <a:pPr defTabSz="1110746">
              <a:defRPr/>
            </a:pPr>
            <a:r>
              <a:rPr lang="en-US" dirty="0" smtClean="0"/>
              <a:t>-      End to end encryption confidentiality</a:t>
            </a:r>
          </a:p>
          <a:p>
            <a:pPr defTabSz="1110746">
              <a:defRPr/>
            </a:pPr>
            <a:r>
              <a:rPr lang="en-US" sz="1400" b="0" i="0" kern="1200" dirty="0" smtClean="0">
                <a:solidFill>
                  <a:schemeClr val="tx1"/>
                </a:solidFill>
                <a:effectLst/>
                <a:latin typeface="+mn-lt"/>
                <a:ea typeface="+mn-ea"/>
                <a:cs typeface="+mn-cs"/>
              </a:rPr>
              <a:t>explain a bit better the process of end to end encryption</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5</a:t>
            </a:fld>
            <a:endParaRPr dirty="0">
              <a:solidFill>
                <a:prstClr val="black"/>
              </a:solidFill>
            </a:endParaRPr>
          </a:p>
        </p:txBody>
      </p:sp>
    </p:spTree>
    <p:extLst>
      <p:ext uri="{BB962C8B-B14F-4D97-AF65-F5344CB8AC3E}">
        <p14:creationId xmlns:p14="http://schemas.microsoft.com/office/powerpoint/2010/main" val="1781999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5224" y="741296"/>
            <a:ext cx="6527227" cy="3701887"/>
          </a:xfrm>
        </p:spPr>
      </p:sp>
      <p:sp>
        <p:nvSpPr>
          <p:cNvPr id="3" name="Notes Placeholder 2"/>
          <p:cNvSpPr>
            <a:spLocks noGrp="1"/>
          </p:cNvSpPr>
          <p:nvPr>
            <p:ph type="body" idx="1"/>
          </p:nvPr>
        </p:nvSpPr>
        <p:spPr/>
        <p:txBody>
          <a:bodyPr>
            <a:normAutofit/>
          </a:bodyPr>
          <a:lstStyle/>
          <a:p>
            <a:pPr defTabSz="1110746">
              <a:defRPr/>
            </a:pPr>
            <a:r>
              <a:rPr lang="en-US" dirty="0" smtClean="0"/>
              <a:t>End to end encryption confidentiality</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6</a:t>
            </a:fld>
            <a:endParaRPr dirty="0">
              <a:solidFill>
                <a:prstClr val="black"/>
              </a:solidFill>
            </a:endParaRPr>
          </a:p>
        </p:txBody>
      </p:sp>
    </p:spTree>
    <p:extLst>
      <p:ext uri="{BB962C8B-B14F-4D97-AF65-F5344CB8AC3E}">
        <p14:creationId xmlns:p14="http://schemas.microsoft.com/office/powerpoint/2010/main" val="1781999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5224" y="741296"/>
            <a:ext cx="6527227" cy="3701887"/>
          </a:xfrm>
        </p:spPr>
      </p:sp>
      <p:sp>
        <p:nvSpPr>
          <p:cNvPr id="3" name="Notes Placeholder 2"/>
          <p:cNvSpPr>
            <a:spLocks noGrp="1"/>
          </p:cNvSpPr>
          <p:nvPr>
            <p:ph type="body" idx="1"/>
          </p:nvPr>
        </p:nvSpPr>
        <p:spPr/>
        <p:txBody>
          <a:bodyPr>
            <a:normAutofit/>
          </a:bodyPr>
          <a:lstStyle/>
          <a:p>
            <a:pPr defTabSz="1110746">
              <a:defRPr/>
            </a:pPr>
            <a:r>
              <a:rPr lang="en-US" dirty="0" smtClean="0"/>
              <a:t>End to end encryption confidentiality</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7</a:t>
            </a:fld>
            <a:endParaRPr dirty="0">
              <a:solidFill>
                <a:prstClr val="black"/>
              </a:solidFill>
            </a:endParaRPr>
          </a:p>
        </p:txBody>
      </p:sp>
    </p:spTree>
    <p:extLst>
      <p:ext uri="{BB962C8B-B14F-4D97-AF65-F5344CB8AC3E}">
        <p14:creationId xmlns:p14="http://schemas.microsoft.com/office/powerpoint/2010/main" val="1781999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in the components, roles – (Arduino </a:t>
            </a:r>
            <a:r>
              <a:rPr lang="en-US" sz="1400" b="0" i="0" u="none" strike="noStrike" kern="1200" baseline="0" dirty="0" smtClean="0">
                <a:solidFill>
                  <a:schemeClr val="tx1"/>
                </a:solidFill>
                <a:latin typeface="+mn-lt"/>
                <a:ea typeface="+mn-ea"/>
                <a:cs typeface="+mn-cs"/>
              </a:rPr>
              <a:t>single-board microcontroller – </a:t>
            </a:r>
            <a:r>
              <a:rPr lang="en-US" dirty="0" err="1" smtClean="0"/>
              <a:t>Ras</a:t>
            </a:r>
            <a:r>
              <a:rPr lang="en-US" dirty="0" smtClean="0"/>
              <a:t> Pi</a:t>
            </a:r>
            <a:r>
              <a:rPr lang="en-US" baseline="0" dirty="0" smtClean="0"/>
              <a:t> : </a:t>
            </a:r>
            <a:r>
              <a:rPr lang="en-US" sz="1400" b="0" i="0" u="none" strike="noStrike" kern="1200" baseline="0" dirty="0" smtClean="0">
                <a:solidFill>
                  <a:schemeClr val="tx1"/>
                </a:solidFill>
                <a:latin typeface="+mn-lt"/>
                <a:ea typeface="+mn-ea"/>
                <a:cs typeface="+mn-cs"/>
              </a:rPr>
              <a:t>single-board computer)</a:t>
            </a:r>
            <a:endParaRPr lang="en-US" dirty="0" smtClean="0"/>
          </a:p>
          <a:p>
            <a:r>
              <a:rPr lang="en-US" dirty="0" smtClean="0"/>
              <a:t>+ Collect data</a:t>
            </a:r>
          </a:p>
          <a:p>
            <a:r>
              <a:rPr lang="en-US" dirty="0" smtClean="0"/>
              <a:t>+ Send data</a:t>
            </a:r>
          </a:p>
          <a:p>
            <a:r>
              <a:rPr lang="en-US" dirty="0" smtClean="0"/>
              <a:t>+ Expose data</a:t>
            </a:r>
          </a:p>
          <a:p>
            <a:endParaRPr lang="en-US" dirty="0" smtClean="0"/>
          </a:p>
          <a:p>
            <a:r>
              <a:rPr lang="en-US" sz="1400" b="0" i="0" u="none" strike="noStrike" kern="1200" baseline="0" dirty="0" smtClean="0">
                <a:solidFill>
                  <a:schemeClr val="tx1"/>
                </a:solidFill>
                <a:latin typeface="+mn-lt"/>
                <a:ea typeface="+mn-ea"/>
                <a:cs typeface="+mn-cs"/>
              </a:rPr>
              <a:t>Message flows</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633868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smtClean="0">
                <a:solidFill>
                  <a:schemeClr val="tx1"/>
                </a:solidFill>
                <a:effectLst/>
                <a:latin typeface="+mn-lt"/>
                <a:ea typeface="+mn-ea"/>
                <a:cs typeface="+mn-cs"/>
              </a:rPr>
              <a:t>Then we propose to use EAC ...</a:t>
            </a:r>
            <a:endParaRPr lang="en-US" dirty="0" smtClean="0"/>
          </a:p>
          <a:p>
            <a:r>
              <a:rPr lang="en-US" dirty="0" smtClean="0"/>
              <a:t>Explain AL value, </a:t>
            </a:r>
            <a:r>
              <a:rPr lang="en-US" sz="1400" b="0" i="0" u="none" strike="noStrike" kern="1200" baseline="0" dirty="0" smtClean="0">
                <a:solidFill>
                  <a:schemeClr val="tx1"/>
                </a:solidFill>
                <a:latin typeface="+mn-lt"/>
                <a:ea typeface="+mn-ea"/>
                <a:cs typeface="+mn-cs"/>
              </a:rPr>
              <a:t>Derivation of keys</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3131859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1257200" cy="923330"/>
          </a:xfrm>
        </p:spPr>
        <p:txBody>
          <a:bodyPr anchor="t" anchorCtr="0">
            <a:noAutofit/>
          </a:bodyPr>
          <a:lstStyle>
            <a:lvl1pPr>
              <a:defRPr sz="60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2015</a:t>
            </a:r>
          </a:p>
        </p:txBody>
      </p:sp>
      <p:sp>
        <p:nvSpPr>
          <p:cNvPr id="7" name="TextBox 6"/>
          <p:cNvSpPr txBox="1"/>
          <p:nvPr userDrawn="1"/>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smtClean="0">
                <a:solidFill>
                  <a:schemeClr val="tx1"/>
                </a:solidFill>
                <a:ea typeface="Arial Unicode MS" pitchFamily="34" charset="-128"/>
                <a:cs typeface="Arial Unicode MS" pitchFamily="34" charset="-128"/>
              </a:rPr>
              <a:t>Use this title slide only with an</a:t>
            </a:r>
            <a:r>
              <a:rPr lang="en-US" sz="1800" kern="0" baseline="0" dirty="0" smtClean="0">
                <a:solidFill>
                  <a:schemeClr val="tx1"/>
                </a:solidFill>
                <a:ea typeface="Arial Unicode MS" pitchFamily="34" charset="-128"/>
                <a:cs typeface="Arial Unicode MS" pitchFamily="34" charset="-128"/>
              </a:rPr>
              <a:t> image</a:t>
            </a:r>
            <a:endParaRPr lang="en-US" sz="1800" kern="0" dirty="0" smtClean="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078"/>
            <a:ext cx="11545200" cy="4392043"/>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391"/>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208016" y="1692391"/>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75"/>
            <a:ext cx="11545200" cy="756175"/>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8133317"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4228658"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1079"/>
            <a:ext cx="7149950" cy="4392042"/>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6208016" y="1692392"/>
            <a:ext cx="5662800"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392"/>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392"/>
            <a:ext cx="4224188"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080"/>
            <a:ext cx="5662800" cy="1721198"/>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6208016" y="1691080"/>
            <a:ext cx="5662800" cy="1721198"/>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4318"/>
            <a:ext cx="5662800" cy="2508804"/>
          </a:xfrm>
          <a:solidFill>
            <a:schemeClr val="bg1">
              <a:lumMod val="95000"/>
            </a:schemeClr>
          </a:solidFill>
        </p:spPr>
        <p:txBody>
          <a:bodyPr tIns="600113" anchor="t" anchorCtr="0"/>
          <a:lstStyle>
            <a:lvl1pPr algn="ctr">
              <a:defRPr b="0"/>
            </a:lvl1pPr>
          </a:lstStyle>
          <a:p>
            <a:r>
              <a:rPr lang="en-US" smtClean="0"/>
              <a:t>Click icon to add picture</a:t>
            </a:r>
            <a:endParaRPr lang="en-US" dirty="0"/>
          </a:p>
        </p:txBody>
      </p:sp>
      <p:sp>
        <p:nvSpPr>
          <p:cNvPr id="11" name="Picture Placeholder 4"/>
          <p:cNvSpPr>
            <a:spLocks noGrp="1"/>
          </p:cNvSpPr>
          <p:nvPr>
            <p:ph type="pic" sz="quarter" idx="16"/>
          </p:nvPr>
        </p:nvSpPr>
        <p:spPr bwMode="gray">
          <a:xfrm>
            <a:off x="6208016" y="3574318"/>
            <a:ext cx="5662800" cy="2508804"/>
          </a:xfrm>
          <a:solidFill>
            <a:schemeClr val="bg1">
              <a:lumMod val="95000"/>
            </a:schemeClr>
          </a:solidFill>
        </p:spPr>
        <p:txBody>
          <a:bodyPr tIns="600113" anchor="t" anchorCtr="0"/>
          <a:lstStyle>
            <a:lvl1pPr algn="ctr">
              <a:defRPr b="0"/>
            </a:lvl1pPr>
          </a:lstStyle>
          <a:p>
            <a:r>
              <a:rPr lang="en-US" smtClean="0"/>
              <a:t>Click icon to add picture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7" name="Content Placeholder 2"/>
          <p:cNvSpPr>
            <a:spLocks noGrp="1"/>
          </p:cNvSpPr>
          <p:nvPr>
            <p:ph idx="1" hasCustomPrompt="1"/>
          </p:nvPr>
        </p:nvSpPr>
        <p:spPr>
          <a:xfrm>
            <a:off x="324000" y="1692390"/>
            <a:ext cx="11545200" cy="4393017"/>
          </a:xfrm>
        </p:spPr>
        <p:txBody>
          <a:bodyPr tIns="0"/>
          <a:lstStyle>
            <a:lvl1pPr algn="l">
              <a:defRPr b="0"/>
            </a:lvl1pPr>
          </a:lstStyle>
          <a:p>
            <a:pPr lvl="0"/>
            <a:r>
              <a:rPr lang="en-US" dirty="0" smtClean="0"/>
              <a:t>Click to add content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392"/>
            <a:ext cx="11545200" cy="3385542"/>
          </a:xfrm>
        </p:spPr>
        <p:txBody>
          <a:bodyPr>
            <a:spAutoFit/>
          </a:bodyPr>
          <a:lstStyle>
            <a:lvl1pPr>
              <a:spcBef>
                <a:spcPts val="24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11711056" y="6637720"/>
            <a:ext cx="157094" cy="153888"/>
          </a:xfrm>
          <a:prstGeom prst="rect">
            <a:avLst/>
          </a:prstGeom>
          <a:noFill/>
        </p:spPr>
        <p:txBody>
          <a:bodyPr wrap="none" lIns="0" tIns="0" rIns="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tx1"/>
                </a:solidFill>
              </a:rPr>
              <a:pPr marL="111525" indent="-111525" algn="r">
                <a:buClr>
                  <a:schemeClr val="accent2"/>
                </a:buClr>
                <a:buFont typeface="Arial" pitchFamily="34" charset="0"/>
                <a:buNone/>
              </a:pPr>
              <a:t>‹#›</a:t>
            </a:fld>
            <a:endParaRPr lang="en-US" sz="1000" noProof="0" dirty="0" smtClean="0">
              <a:solidFill>
                <a:schemeClr val="tx1"/>
              </a:solidFill>
            </a:endParaRPr>
          </a:p>
        </p:txBody>
      </p:sp>
      <p:sp>
        <p:nvSpPr>
          <p:cNvPr id="4" name="TextBox 3"/>
          <p:cNvSpPr txBox="1"/>
          <p:nvPr userDrawn="1"/>
        </p:nvSpPr>
        <p:spPr bwMode="black">
          <a:xfrm>
            <a:off x="324000" y="6622344"/>
            <a:ext cx="3648435" cy="153888"/>
          </a:xfrm>
          <a:prstGeom prst="rect">
            <a:avLst/>
          </a:prstGeom>
          <a:noFill/>
        </p:spPr>
        <p:txBody>
          <a:bodyPr wrap="none" lIns="0" tIns="0" rIns="0" bIns="0" rtlCol="0">
            <a:spAutoFit/>
          </a:bodyPr>
          <a:lstStyle/>
          <a:p>
            <a:pPr marL="133200" indent="-133200" algn="l">
              <a:buClr>
                <a:schemeClr val="tx1"/>
              </a:buClr>
              <a:buFont typeface="Arial" pitchFamily="34" charset="0"/>
              <a:buChar char="©"/>
              <a:tabLst/>
            </a:pPr>
            <a:r>
              <a:rPr lang="en-US" sz="1000" noProof="0" dirty="0" smtClean="0">
                <a:solidFill>
                  <a:schemeClr val="tx1"/>
                </a:solidFill>
              </a:rPr>
              <a:t>2015 SAP SE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userDrawn="1"/>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2015</a:t>
            </a:r>
          </a:p>
        </p:txBody>
      </p:sp>
      <p:sp>
        <p:nvSpPr>
          <p:cNvPr id="9" name="Title 1"/>
          <p:cNvSpPr>
            <a:spLocks noGrp="1"/>
          </p:cNvSpPr>
          <p:nvPr>
            <p:ph type="ctrTitle" hasCustomPrompt="1"/>
          </p:nvPr>
        </p:nvSpPr>
        <p:spPr bwMode="gray">
          <a:xfrm>
            <a:off x="467999" y="324075"/>
            <a:ext cx="11257200" cy="1107996"/>
          </a:xfrm>
        </p:spPr>
        <p:txBody>
          <a:bodyPr anchor="t" anchorCtr="0">
            <a:noAutofit/>
          </a:bodyPr>
          <a:lstStyle>
            <a:lvl1pPr>
              <a:defRPr sz="3600">
                <a:solidFill>
                  <a:sysClr val="windowText" lastClr="000000"/>
                </a:solidFill>
                <a:latin typeface="+mj-lt"/>
              </a:defRPr>
            </a:lvl1pPr>
          </a:lstStyle>
          <a:p>
            <a:r>
              <a:rPr lang="en-US" sz="3600" dirty="0" smtClean="0"/>
              <a:t>Alternate Presentation Title</a:t>
            </a:r>
            <a:br>
              <a:rPr lang="en-US" sz="3600" dirty="0" smtClean="0"/>
            </a:br>
            <a:r>
              <a:rPr lang="en-US" sz="3600" dirty="0" smtClean="0"/>
              <a:t>Breaks to Two Lines</a:t>
            </a:r>
            <a:endParaRPr lang="en-US" dirty="0"/>
          </a:p>
        </p:txBody>
      </p:sp>
      <p:pic>
        <p:nvPicPr>
          <p:cNvPr id="11" name="Picture 10"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12" name="TextBox 11"/>
          <p:cNvSpPr txBox="1"/>
          <p:nvPr userDrawn="1"/>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smtClean="0">
                <a:solidFill>
                  <a:schemeClr val="tx1"/>
                </a:solidFill>
                <a:ea typeface="Arial Unicode MS" pitchFamily="34" charset="-128"/>
                <a:cs typeface="Arial Unicode MS" pitchFamily="34" charset="-128"/>
              </a:rPr>
              <a:t>Use this title slide only with an</a:t>
            </a:r>
            <a:r>
              <a:rPr lang="en-US" sz="1800" kern="0" baseline="0" dirty="0" smtClean="0">
                <a:solidFill>
                  <a:schemeClr val="tx1"/>
                </a:solidFill>
                <a:ea typeface="Arial Unicode MS" pitchFamily="34" charset="-128"/>
                <a:cs typeface="Arial Unicode MS" pitchFamily="34" charset="-128"/>
              </a:rPr>
              <a:t> image</a:t>
            </a:r>
            <a:endParaRPr lang="en-US" sz="1800" kern="0" dirty="0" smtClean="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algn="l" defTabSz="1088776" rtl="0" eaLnBrk="1" latinLnBrk="0" hangingPunct="1">
              <a:spcBef>
                <a:spcPct val="0"/>
              </a:spcBef>
              <a:buNone/>
            </a:pPr>
            <a:r>
              <a:rPr lang="en-US" sz="2900" b="1" kern="1200" noProof="0" dirty="0" smtClean="0">
                <a:solidFill>
                  <a:schemeClr val="accent2"/>
                </a:solidFill>
                <a:latin typeface="+mj-lt"/>
                <a:ea typeface="+mj-ea"/>
                <a:cs typeface="+mj-cs"/>
              </a:rPr>
              <a:t>© 2015 SAP SE or an SAP affiliate company.</a:t>
            </a:r>
            <a:r>
              <a:rPr lang="en-US" sz="2900" b="1" kern="1200" baseline="0" noProof="0" dirty="0" smtClean="0">
                <a:solidFill>
                  <a:schemeClr val="accent2"/>
                </a:solidFill>
                <a:latin typeface="+mj-lt"/>
                <a:ea typeface="+mj-ea"/>
                <a:cs typeface="+mj-cs"/>
              </a:rPr>
              <a:t> </a:t>
            </a:r>
            <a:r>
              <a:rPr lang="en-US" sz="2900" b="1" kern="1200" noProof="0" dirty="0" smtClean="0">
                <a:solidFill>
                  <a:schemeClr val="accent2"/>
                </a:solidFill>
                <a:latin typeface="+mj-lt"/>
                <a:ea typeface="+mj-ea"/>
                <a:cs typeface="+mj-cs"/>
              </a:rPr>
              <a:t>All rights reserved.</a:t>
            </a:r>
          </a:p>
        </p:txBody>
      </p:sp>
      <p:sp>
        <p:nvSpPr>
          <p:cNvPr id="5" name="TextBox 4"/>
          <p:cNvSpPr txBox="1"/>
          <p:nvPr userDrawn="1"/>
        </p:nvSpPr>
        <p:spPr bwMode="gray">
          <a:xfrm>
            <a:off x="323999" y="1692000"/>
            <a:ext cx="11547325" cy="3539430"/>
          </a:xfrm>
          <a:prstGeom prst="rect">
            <a:avLst/>
          </a:prstGeom>
          <a:noFill/>
        </p:spPr>
        <p:txBody>
          <a:bodyPr wrap="square" lIns="0" tIns="0" rIns="0" bIns="0" rtlCol="0">
            <a:spAutoFit/>
          </a:bodyPr>
          <a:lstStyle/>
          <a:p>
            <a:r>
              <a:rPr lang="en-US" sz="1200" kern="1200" dirty="0" smtClean="0">
                <a:solidFill>
                  <a:schemeClr val="tx1"/>
                </a:solidFill>
                <a:latin typeface="Arial"/>
                <a:ea typeface="MS PGothic"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200" kern="1200" dirty="0"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SE (or an SAP affiliate company) in Germany and other countries. Please see </a:t>
            </a:r>
            <a:r>
              <a:rPr lang="en-US" sz="1200" kern="1200" dirty="0" smtClean="0">
                <a:solidFill>
                  <a:schemeClr val="tx1"/>
                </a:solidFill>
                <a:latin typeface="Arial"/>
                <a:ea typeface="MS PGothic" pitchFamily="34" charset="-128"/>
                <a:cs typeface="+mn-cs"/>
                <a:hlinkClick r:id="rId2"/>
              </a:rPr>
              <a:t>http://global12.sap.com/corporate-en/legal/copyright/index.epx</a:t>
            </a:r>
            <a:r>
              <a:rPr lang="en-US" sz="1200" kern="1200" dirty="0" smtClean="0">
                <a:solidFill>
                  <a:schemeClr val="tx1"/>
                </a:solidFill>
                <a:latin typeface="Arial"/>
                <a:ea typeface="MS PGothic" pitchFamily="34" charset="-128"/>
                <a:cs typeface="+mn-cs"/>
              </a:rPr>
              <a:t> for additional trademark information and notices.</a:t>
            </a:r>
          </a:p>
          <a:p>
            <a:pPr>
              <a:spcBef>
                <a:spcPts val="1200"/>
              </a:spcBef>
            </a:pPr>
            <a:r>
              <a:rPr lang="en-US" sz="1200" kern="1200" dirty="0" smtClean="0">
                <a:solidFill>
                  <a:schemeClr val="tx1"/>
                </a:solidFill>
                <a:latin typeface="Arial"/>
                <a:ea typeface="MS PGothic" pitchFamily="34" charset="-128"/>
                <a:cs typeface="+mn-cs"/>
              </a:rPr>
              <a:t>Some software products marketed by SAP SE and its distributors contain proprietary software components of other software vendors.</a:t>
            </a:r>
          </a:p>
          <a:p>
            <a:pPr>
              <a:spcBef>
                <a:spcPts val="1200"/>
              </a:spcBef>
            </a:pPr>
            <a:r>
              <a:rPr lang="en-US" sz="1200" kern="1200" dirty="0" smtClean="0">
                <a:solidFill>
                  <a:schemeClr val="tx1"/>
                </a:solidFill>
                <a:latin typeface="Arial"/>
                <a:ea typeface="MS PGothic" pitchFamily="34" charset="-128"/>
                <a:cs typeface="+mn-cs"/>
              </a:rPr>
              <a:t>National product specifications may vary.</a:t>
            </a:r>
          </a:p>
          <a:p>
            <a:pPr>
              <a:spcBef>
                <a:spcPts val="1200"/>
              </a:spcBef>
            </a:pPr>
            <a:r>
              <a:rPr lang="en-US" sz="1200" kern="1200" dirty="0" smtClean="0">
                <a:solidFill>
                  <a:schemeClr val="tx1"/>
                </a:solidFill>
                <a:latin typeface="Arial"/>
                <a:ea typeface="MS PGothic" pitchFamily="34" charset="-128"/>
                <a:cs typeface="+mn-cs"/>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SAP affiliate company products and </a:t>
            </a:r>
            <a:br>
              <a:rPr lang="en-US" sz="1200" kern="1200" dirty="0" smtClean="0">
                <a:solidFill>
                  <a:schemeClr val="tx1"/>
                </a:solidFill>
                <a:latin typeface="Arial"/>
                <a:ea typeface="MS PGothic" pitchFamily="34" charset="-128"/>
                <a:cs typeface="+mn-cs"/>
              </a:rPr>
            </a:br>
            <a:r>
              <a:rPr lang="en-US" sz="1200" kern="1200" dirty="0" smtClean="0">
                <a:solidFill>
                  <a:schemeClr val="tx1"/>
                </a:solidFill>
                <a:latin typeface="Arial"/>
                <a:ea typeface="MS PGothic" pitchFamily="34" charset="-128"/>
                <a:cs typeface="+mn-cs"/>
              </a:rPr>
              <a:t>services are those that are set forth in the express warranty statements accompanying such products and services, if any. Nothing herein should be construed as constituting an additional warranty. </a:t>
            </a:r>
          </a:p>
          <a:p>
            <a:pPr>
              <a:spcBef>
                <a:spcPts val="1200"/>
              </a:spcBef>
            </a:pPr>
            <a:r>
              <a:rPr lang="en-US" sz="1200" kern="1200" dirty="0" smtClean="0">
                <a:solidFill>
                  <a:schemeClr val="tx1"/>
                </a:solidFill>
                <a:latin typeface="Arial"/>
                <a:ea typeface="MS PGothic" pitchFamily="34" charset="-128"/>
                <a:cs typeface="+mn-cs"/>
              </a:rPr>
              <a:t>In particular, SAP SE or its affiliated companies have no obligation to pursue any course of business outlined in this document or any related presentation, or to develop </a:t>
            </a:r>
            <a:br>
              <a:rPr lang="en-US" sz="1200" kern="1200" dirty="0" smtClean="0">
                <a:solidFill>
                  <a:schemeClr val="tx1"/>
                </a:solidFill>
                <a:latin typeface="Arial"/>
                <a:ea typeface="MS PGothic" pitchFamily="34" charset="-128"/>
                <a:cs typeface="+mn-cs"/>
              </a:rPr>
            </a:br>
            <a:r>
              <a:rPr lang="en-US" sz="1200" kern="1200" dirty="0" smtClean="0">
                <a:solidFill>
                  <a:schemeClr val="tx1"/>
                </a:solidFill>
                <a:latin typeface="Arial"/>
                <a:ea typeface="MS PGothic" pitchFamily="34" charset="-128"/>
                <a:cs typeface="+mn-cs"/>
              </a:rPr>
              <a:t>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a:t>
            </a:r>
            <a:br>
              <a:rPr lang="en-US" sz="1200" kern="1200" dirty="0" smtClean="0">
                <a:solidFill>
                  <a:schemeClr val="tx1"/>
                </a:solidFill>
                <a:latin typeface="Arial"/>
                <a:ea typeface="MS PGothic" pitchFamily="34" charset="-128"/>
                <a:cs typeface="+mn-cs"/>
              </a:rPr>
            </a:br>
            <a:r>
              <a:rPr lang="en-US" sz="1200" kern="1200" dirty="0" smtClean="0">
                <a:solidFill>
                  <a:schemeClr val="tx1"/>
                </a:solidFill>
                <a:latin typeface="Arial"/>
                <a:ea typeface="MS PGothic" pitchFamily="34" charset="-128"/>
                <a:cs typeface="+mn-cs"/>
              </a:rPr>
              <a:t>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marL="0" marR="0" indent="0" algn="l" defTabSz="1088776" rtl="0" eaLnBrk="1" fontAlgn="auto" latinLnBrk="0" hangingPunct="1">
              <a:lnSpc>
                <a:spcPct val="100000"/>
              </a:lnSpc>
              <a:spcBef>
                <a:spcPct val="0"/>
              </a:spcBef>
              <a:spcAft>
                <a:spcPts val="0"/>
              </a:spcAft>
              <a:buClrTx/>
              <a:buSzTx/>
              <a:buFontTx/>
              <a:buNone/>
              <a:tabLst/>
              <a:defRPr/>
            </a:pPr>
            <a:r>
              <a:rPr lang="en-US" sz="2900" b="1" kern="1200" noProof="0" dirty="0" smtClean="0">
                <a:solidFill>
                  <a:schemeClr val="accent2"/>
                </a:solidFill>
                <a:latin typeface="+mj-lt"/>
                <a:ea typeface="+mj-ea"/>
                <a:cs typeface="+mj-cs"/>
              </a:rPr>
              <a:t>© 2015 SAP SE </a:t>
            </a:r>
            <a:r>
              <a:rPr lang="en-US" sz="2900" b="1" kern="1200" noProof="0" dirty="0" err="1" smtClean="0">
                <a:solidFill>
                  <a:schemeClr val="accent2"/>
                </a:solidFill>
                <a:latin typeface="+mj-lt"/>
                <a:ea typeface="+mj-ea"/>
                <a:cs typeface="+mj-cs"/>
              </a:rPr>
              <a:t>oder</a:t>
            </a:r>
            <a:r>
              <a:rPr lang="en-US" sz="2900" b="1" kern="1200" noProof="0" dirty="0" smtClean="0">
                <a:solidFill>
                  <a:schemeClr val="accent2"/>
                </a:solidFill>
                <a:latin typeface="+mj-lt"/>
                <a:ea typeface="+mj-ea"/>
                <a:cs typeface="+mj-cs"/>
              </a:rPr>
              <a:t> </a:t>
            </a:r>
            <a:r>
              <a:rPr lang="en-US" sz="2900" b="1" kern="1200" noProof="0" dirty="0" err="1" smtClean="0">
                <a:solidFill>
                  <a:schemeClr val="accent2"/>
                </a:solidFill>
                <a:latin typeface="+mj-lt"/>
                <a:ea typeface="+mj-ea"/>
                <a:cs typeface="+mj-cs"/>
              </a:rPr>
              <a:t>ein</a:t>
            </a:r>
            <a:r>
              <a:rPr lang="en-US" sz="2900" b="1" kern="1200" noProof="0" dirty="0" smtClean="0">
                <a:solidFill>
                  <a:schemeClr val="accent2"/>
                </a:solidFill>
                <a:latin typeface="+mj-lt"/>
                <a:ea typeface="+mj-ea"/>
                <a:cs typeface="+mj-cs"/>
              </a:rPr>
              <a:t> SAP-</a:t>
            </a:r>
            <a:r>
              <a:rPr lang="en-US" sz="2900" b="1" kern="1200" noProof="0" dirty="0" err="1" smtClean="0">
                <a:solidFill>
                  <a:schemeClr val="accent2"/>
                </a:solidFill>
                <a:latin typeface="+mj-lt"/>
                <a:ea typeface="+mj-ea"/>
                <a:cs typeface="+mj-cs"/>
              </a:rPr>
              <a:t>Konzernunternehmen</a:t>
            </a:r>
            <a:r>
              <a:rPr lang="en-US" sz="2900" b="1" kern="1200" noProof="0" dirty="0" smtClean="0">
                <a:solidFill>
                  <a:schemeClr val="accent2"/>
                </a:solidFill>
                <a:latin typeface="+mj-lt"/>
                <a:ea typeface="+mj-ea"/>
                <a:cs typeface="+mj-cs"/>
              </a:rPr>
              <a:t>. </a:t>
            </a:r>
            <a:br>
              <a:rPr lang="en-US" sz="2900" b="1" kern="1200" noProof="0" dirty="0" smtClean="0">
                <a:solidFill>
                  <a:schemeClr val="accent2"/>
                </a:solidFill>
                <a:latin typeface="+mj-lt"/>
                <a:ea typeface="+mj-ea"/>
                <a:cs typeface="+mj-cs"/>
              </a:rPr>
            </a:br>
            <a:r>
              <a:rPr lang="en-US" sz="2900" b="1" kern="1200" noProof="0" dirty="0" err="1" smtClean="0">
                <a:solidFill>
                  <a:schemeClr val="accent2"/>
                </a:solidFill>
                <a:latin typeface="+mj-lt"/>
                <a:ea typeface="+mj-ea"/>
                <a:cs typeface="+mj-cs"/>
              </a:rPr>
              <a:t>Alle</a:t>
            </a:r>
            <a:r>
              <a:rPr lang="en-US" sz="2900" b="1" kern="1200" noProof="0" dirty="0" smtClean="0">
                <a:solidFill>
                  <a:schemeClr val="accent2"/>
                </a:solidFill>
                <a:latin typeface="+mj-lt"/>
                <a:ea typeface="+mj-ea"/>
                <a:cs typeface="+mj-cs"/>
              </a:rPr>
              <a:t> </a:t>
            </a:r>
            <a:r>
              <a:rPr lang="en-US" sz="2900" b="1" kern="1200" noProof="0" dirty="0" err="1" smtClean="0">
                <a:solidFill>
                  <a:schemeClr val="accent2"/>
                </a:solidFill>
                <a:latin typeface="+mj-lt"/>
                <a:ea typeface="+mj-ea"/>
                <a:cs typeface="+mj-cs"/>
              </a:rPr>
              <a:t>Rechte</a:t>
            </a:r>
            <a:r>
              <a:rPr lang="en-US" sz="2900" b="1" kern="1200" noProof="0" dirty="0" smtClean="0">
                <a:solidFill>
                  <a:schemeClr val="accent2"/>
                </a:solidFill>
                <a:latin typeface="+mj-lt"/>
                <a:ea typeface="+mj-ea"/>
                <a:cs typeface="+mj-cs"/>
              </a:rPr>
              <a:t> </a:t>
            </a:r>
            <a:r>
              <a:rPr lang="en-US" sz="2900" b="1" kern="1200" noProof="0" dirty="0" err="1" smtClean="0">
                <a:solidFill>
                  <a:schemeClr val="accent2"/>
                </a:solidFill>
                <a:latin typeface="+mj-lt"/>
                <a:ea typeface="+mj-ea"/>
                <a:cs typeface="+mj-cs"/>
              </a:rPr>
              <a:t>vorbehalten</a:t>
            </a:r>
            <a:r>
              <a:rPr lang="en-US" sz="2900" b="1" kern="1200" noProof="0" dirty="0" smtClean="0">
                <a:solidFill>
                  <a:schemeClr val="accent2"/>
                </a:solidFill>
                <a:latin typeface="+mj-lt"/>
                <a:ea typeface="+mj-ea"/>
                <a:cs typeface="+mj-cs"/>
              </a:rPr>
              <a:t>.</a:t>
            </a:r>
          </a:p>
        </p:txBody>
      </p:sp>
      <p:sp>
        <p:nvSpPr>
          <p:cNvPr id="8" name="TextBox 7"/>
          <p:cNvSpPr txBox="1"/>
          <p:nvPr userDrawn="1"/>
        </p:nvSpPr>
        <p:spPr bwMode="gray">
          <a:xfrm>
            <a:off x="323999" y="1692000"/>
            <a:ext cx="11547325" cy="4278094"/>
          </a:xfrm>
          <a:prstGeom prst="rect">
            <a:avLst/>
          </a:prstGeom>
          <a:noFill/>
        </p:spPr>
        <p:txBody>
          <a:bodyPr wrap="square" lIns="0" tIns="0" rIns="0" bIns="0" rtlCol="0">
            <a:spAutoFit/>
          </a:bodyPr>
          <a:lstStyle/>
          <a:p>
            <a:r>
              <a:rPr lang="de-DE" sz="1200" kern="1200" noProof="0" dirty="0" smtClean="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 SAP-Konzernunternehmen nicht gestattet.</a:t>
            </a:r>
          </a:p>
          <a:p>
            <a:pPr>
              <a:spcBef>
                <a:spcPts val="1200"/>
              </a:spcBef>
            </a:pPr>
            <a:r>
              <a:rPr lang="de-DE" sz="1200" kern="1200" noProof="0" dirty="0" smtClean="0">
                <a:solidFill>
                  <a:schemeClr val="tx1"/>
                </a:solidFill>
                <a:effectLst/>
                <a:latin typeface="Arial"/>
                <a:ea typeface="+mn-ea"/>
                <a:cs typeface="+mn-cs"/>
              </a:rPr>
              <a:t>SAP und andere in diesem Dokument erwähnte Produkte und Dienstleistungen von SAP sowie die dazugehörigen Logos sind Marken oder eingetragene Marken der </a:t>
            </a:r>
            <a:br>
              <a:rPr lang="de-DE" sz="1200" kern="1200" noProof="0" dirty="0" smtClean="0">
                <a:solidFill>
                  <a:schemeClr val="tx1"/>
                </a:solidFill>
                <a:effectLst/>
                <a:latin typeface="Arial"/>
                <a:ea typeface="+mn-ea"/>
                <a:cs typeface="+mn-cs"/>
              </a:rPr>
            </a:b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von einem SAP-Konzernunternehmen) in Deutschland und verschiedenen anderen Ländern weltweit.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Weitere Hinweise und Informationen zum Markenrecht finden Sie unter </a:t>
            </a:r>
            <a:r>
              <a:rPr lang="de-DE" sz="1200" kern="1200" noProof="0" dirty="0" smtClean="0">
                <a:solidFill>
                  <a:schemeClr val="tx1"/>
                </a:solidFill>
                <a:effectLst/>
                <a:latin typeface="Arial"/>
                <a:ea typeface="+mn-ea"/>
                <a:cs typeface="+mn-cs"/>
                <a:hlinkClick r:id="rId2"/>
              </a:rPr>
              <a:t>http://global.sap.com/corporate-de/legal/copyright/index.epx</a:t>
            </a:r>
            <a:r>
              <a:rPr lang="de-DE" sz="1200" kern="1200" noProof="0" dirty="0" smtClean="0">
                <a:solidFill>
                  <a:schemeClr val="tx1"/>
                </a:solidFill>
                <a:effectLst/>
                <a:latin typeface="Arial"/>
                <a:ea typeface="+mn-ea"/>
                <a:cs typeface="+mn-cs"/>
              </a:rPr>
              <a:t>.</a:t>
            </a:r>
          </a:p>
          <a:p>
            <a:pPr>
              <a:spcBef>
                <a:spcPts val="1200"/>
              </a:spcBef>
            </a:pPr>
            <a:r>
              <a:rPr lang="de-DE" sz="1200" kern="1200" noProof="0" dirty="0" smtClean="0">
                <a:solidFill>
                  <a:schemeClr val="tx1"/>
                </a:solidFill>
                <a:effectLst/>
                <a:latin typeface="Arial"/>
                <a:ea typeface="+mn-ea"/>
                <a:cs typeface="+mn-cs"/>
              </a:rPr>
              <a:t>Die von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deren Vertriebsfirmen angebotenen Softwareprodukte können Softwarekomponenten auch anderer Softwarehersteller enthalten.</a:t>
            </a:r>
          </a:p>
          <a:p>
            <a:pPr>
              <a:spcBef>
                <a:spcPts val="1200"/>
              </a:spcBef>
            </a:pPr>
            <a:r>
              <a:rPr lang="de-DE" sz="1200" kern="1200" noProof="0" dirty="0" smtClean="0">
                <a:solidFill>
                  <a:schemeClr val="tx1"/>
                </a:solidFill>
                <a:effectLst/>
                <a:latin typeface="Arial"/>
                <a:ea typeface="+mn-ea"/>
                <a:cs typeface="+mn-cs"/>
              </a:rPr>
              <a:t>Produkte können länderspezifische Unterschiede aufweisen.</a:t>
            </a:r>
          </a:p>
          <a:p>
            <a:pPr>
              <a:spcBef>
                <a:spcPts val="1200"/>
              </a:spcBef>
            </a:pPr>
            <a:r>
              <a:rPr lang="de-DE" sz="1200" kern="1200" noProof="0" dirty="0" smtClean="0">
                <a:solidFill>
                  <a:schemeClr val="tx1"/>
                </a:solidFill>
                <a:effectLst/>
                <a:latin typeface="Arial"/>
                <a:ea typeface="+mn-ea"/>
                <a:cs typeface="+mn-cs"/>
              </a:rPr>
              <a:t>Die vorliegenden Unterlagen werden von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einem SAP-Konzernunternehmen bereitgestellt und dienen ausschließlich zu Informationszwecken.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 Konzernunternehmen übernehmen keinerlei Haftung oder Gewährleistung für Fehler oder Unvollständigkeiten in </a:t>
            </a:r>
            <a:r>
              <a:rPr lang="de-DE" sz="1200" kern="1200" baseline="0" noProof="0" dirty="0" smtClean="0">
                <a:solidFill>
                  <a:schemeClr val="tx1"/>
                </a:solidFill>
                <a:effectLst/>
                <a:latin typeface="Arial"/>
                <a:ea typeface="+mn-ea"/>
                <a:cs typeface="+mn-cs"/>
              </a:rPr>
              <a:t> </a:t>
            </a:r>
            <a:r>
              <a:rPr lang="de-DE" sz="1200" kern="1200" noProof="0" dirty="0" smtClean="0">
                <a:solidFill>
                  <a:schemeClr val="tx1"/>
                </a:solidFill>
                <a:effectLst/>
                <a:latin typeface="Arial"/>
                <a:ea typeface="+mn-ea"/>
                <a:cs typeface="+mn-cs"/>
              </a:rPr>
              <a:t>dieser Publikation.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200" kern="1200" noProof="0" dirty="0" smtClean="0">
                <a:solidFill>
                  <a:schemeClr val="tx1"/>
                </a:solidFill>
                <a:effectLst/>
                <a:latin typeface="Arial"/>
                <a:ea typeface="+mn-ea"/>
                <a:cs typeface="+mn-cs"/>
              </a:rPr>
              <a:t>Insbesondere sind 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Strategie und etwaige künftige Entwicklungen, Produkte und/oder Plattformen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ihrer Konzernunternehmen können von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ihren Konzernunternehmen jederzeit und ohne Angabe von Gründen unangekündigt geändert werden.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99" y="324075"/>
            <a:ext cx="11547325" cy="923330"/>
          </a:xfrm>
        </p:spPr>
        <p:txBody>
          <a:bodyPr anchor="t" anchorCtr="0">
            <a:noAutofit/>
          </a:bodyPr>
          <a:lstStyle>
            <a:lvl1pPr>
              <a:defRPr sz="6000">
                <a:solidFill>
                  <a:schemeClr val="tx1"/>
                </a:solidFill>
              </a:defRPr>
            </a:lvl1pPr>
          </a:lstStyle>
          <a:p>
            <a:r>
              <a:rPr lang="en-US" dirty="0" smtClean="0"/>
              <a:t>Short Presentation Title</a:t>
            </a:r>
            <a:endParaRPr lang="en-US" dirty="0"/>
          </a:p>
        </p:txBody>
      </p:sp>
      <p:sp>
        <p:nvSpPr>
          <p:cNvPr id="6" name="Subtitle 2"/>
          <p:cNvSpPr>
            <a:spLocks noGrp="1"/>
          </p:cNvSpPr>
          <p:nvPr>
            <p:ph type="subTitle" idx="1" hasCustomPrompt="1"/>
          </p:nvPr>
        </p:nvSpPr>
        <p:spPr bwMode="gray">
          <a:xfrm>
            <a:off x="324000"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2015</a:t>
            </a:r>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2015</a:t>
            </a:r>
          </a:p>
        </p:txBody>
      </p:sp>
      <p:sp>
        <p:nvSpPr>
          <p:cNvPr id="9" name="Title 1"/>
          <p:cNvSpPr>
            <a:spLocks noGrp="1"/>
          </p:cNvSpPr>
          <p:nvPr>
            <p:ph type="ctrTitle" hasCustomPrompt="1"/>
          </p:nvPr>
        </p:nvSpPr>
        <p:spPr bwMode="gray">
          <a:xfrm>
            <a:off x="323999" y="324075"/>
            <a:ext cx="11547325" cy="1107996"/>
          </a:xfrm>
        </p:spPr>
        <p:txBody>
          <a:bodyPr anchor="t" anchorCtr="0">
            <a:noAutofit/>
          </a:bodyPr>
          <a:lstStyle>
            <a:lvl1pPr>
              <a:defRPr sz="3600">
                <a:solidFill>
                  <a:sysClr val="windowText" lastClr="000000"/>
                </a:solidFill>
                <a:latin typeface="+mj-lt"/>
              </a:defRPr>
            </a:lvl1pPr>
          </a:lstStyle>
          <a:p>
            <a:r>
              <a:rPr lang="en-US" sz="3600" dirty="0" smtClean="0"/>
              <a:t>Alternate Presentation Title</a:t>
            </a:r>
            <a:br>
              <a:rPr lang="en-US" sz="3600" dirty="0" smtClean="0"/>
            </a:br>
            <a:r>
              <a:rPr lang="en-US" sz="3600" dirty="0" smtClean="0"/>
              <a:t>Breaks to Two Lines</a:t>
            </a:r>
            <a:endParaRPr lang="en-US" dirty="0"/>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000" y="0"/>
            <a:ext cx="11545200" cy="2296057"/>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Divider page</a:t>
            </a:r>
            <a:endParaRPr lang="en-US" dirty="0"/>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smtClean="0"/>
              <a:t>Subtitle if needed</a:t>
            </a:r>
          </a:p>
        </p:txBody>
      </p:sp>
      <p:pic>
        <p:nvPicPr>
          <p:cNvPr id="6" name="Picture 5"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38"/>
            <a:ext cx="11545200" cy="2135294"/>
          </a:xfrm>
          <a:solidFill>
            <a:schemeClr val="bg1">
              <a:lumMod val="95000"/>
            </a:schemeClr>
          </a:solidFill>
        </p:spPr>
        <p:txBody>
          <a:bodyPr tIns="600113" anchor="t" anchorCtr="0"/>
          <a:lstStyle>
            <a:lvl1pPr algn="ctr">
              <a:defRPr b="0"/>
            </a:lvl1pPr>
          </a:lstStyle>
          <a:p>
            <a:r>
              <a:rPr lang="en-US" smtClean="0"/>
              <a:t>Click icon to add picture</a:t>
            </a:r>
            <a:endParaRPr lang="en-US" dirty="0"/>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Divider page</a:t>
            </a:r>
            <a:endParaRPr lang="en-US" dirty="0"/>
          </a:p>
        </p:txBody>
      </p:sp>
      <p:sp>
        <p:nvSpPr>
          <p:cNvPr id="12" name="Rectangle 11"/>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smtClean="0"/>
              <a:t>Subtitle if needed</a:t>
            </a:r>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Thank you</a:t>
            </a:r>
            <a:endParaRPr lang="en-US" dirty="0"/>
          </a:p>
        </p:txBody>
      </p:sp>
      <p:sp>
        <p:nvSpPr>
          <p:cNvPr id="12" name="Rectangle 11"/>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236462"/>
            <a:ext cx="11545200" cy="1846659"/>
          </a:xfrm>
        </p:spPr>
        <p:txBody>
          <a:bodyPr anchor="b" anchorCtr="0">
            <a:noAutofit/>
          </a:bodyPr>
          <a:lstStyle>
            <a:lvl1pPr>
              <a:spcBef>
                <a:spcPts val="0"/>
              </a:spcBef>
              <a:defRPr sz="20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478741"/>
            <a:ext cx="1826494" cy="907200"/>
          </a:xfrm>
          <a:prstGeom prst="rect">
            <a:avLst/>
          </a:prstGeom>
          <a:noFill/>
          <a:ln>
            <a:noFill/>
          </a:ln>
        </p:spPr>
      </p:pic>
      <p:sp>
        <p:nvSpPr>
          <p:cNvPr id="6" name="TextBox 5"/>
          <p:cNvSpPr txBox="1"/>
          <p:nvPr userDrawn="1"/>
        </p:nvSpPr>
        <p:spPr bwMode="black">
          <a:xfrm>
            <a:off x="324000" y="6622344"/>
            <a:ext cx="3648435" cy="153888"/>
          </a:xfrm>
          <a:prstGeom prst="rect">
            <a:avLst/>
          </a:prstGeom>
          <a:noFill/>
        </p:spPr>
        <p:txBody>
          <a:bodyPr wrap="none" lIns="0" tIns="0" rIns="0" bIns="0" rtlCol="0">
            <a:spAutoFit/>
          </a:bodyPr>
          <a:lstStyle/>
          <a:p>
            <a:pPr marL="133200" indent="-133200" algn="l">
              <a:buClr>
                <a:schemeClr val="tx1"/>
              </a:buClr>
              <a:buFont typeface="Arial" pitchFamily="34" charset="0"/>
              <a:buChar char="©"/>
              <a:tabLst/>
            </a:pPr>
            <a:r>
              <a:rPr lang="en-US" sz="1000" noProof="0" dirty="0" smtClean="0">
                <a:solidFill>
                  <a:schemeClr val="tx1"/>
                </a:solidFill>
              </a:rPr>
              <a:t>2015 SAP SE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392"/>
            <a:ext cx="11545200" cy="3832705"/>
          </a:xfrm>
        </p:spPr>
        <p:txBody>
          <a:bodyPr>
            <a:noAutofit/>
          </a:bodyPr>
          <a:lstStyle>
            <a:lvl1pPr marL="0" marR="0" indent="0" algn="l" defTabSz="1088776" rtl="0" eaLnBrk="1" fontAlgn="auto" latinLnBrk="0" hangingPunct="1">
              <a:lnSpc>
                <a:spcPct val="100000"/>
              </a:lnSpc>
              <a:spcBef>
                <a:spcPts val="1200"/>
              </a:spcBef>
              <a:spcAft>
                <a:spcPts val="0"/>
              </a:spcAft>
              <a:buClr>
                <a:schemeClr val="accent1"/>
              </a:buClr>
              <a:buSzPct val="80000"/>
              <a:buFontTx/>
              <a:buNone/>
              <a:tabLst/>
              <a:defRPr sz="2000" b="0"/>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baseline="0"/>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smtClean="0"/>
              <a:t>Agenda Item/Divider Headline</a:t>
            </a:r>
          </a:p>
          <a:p>
            <a:pPr lvl="1"/>
            <a:r>
              <a:rPr lang="en-US" dirty="0" smtClean="0"/>
              <a:t>Details</a:t>
            </a:r>
          </a:p>
          <a:p>
            <a:pPr lvl="2"/>
            <a:r>
              <a:rPr lang="en-US" dirty="0" smtClean="0"/>
              <a:t>Third Level</a:t>
            </a:r>
          </a:p>
          <a:p>
            <a:pPr lvl="3"/>
            <a:r>
              <a:rPr lang="en-US" dirty="0" smtClean="0"/>
              <a:t>Fourth Level</a:t>
            </a:r>
          </a:p>
          <a:p>
            <a:endParaRPr lang="en-US" dirty="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22344"/>
            <a:ext cx="3760650" cy="153888"/>
          </a:xfrm>
          <a:prstGeom prst="rect">
            <a:avLst/>
          </a:prstGeom>
          <a:noFill/>
        </p:spPr>
        <p:txBody>
          <a:bodyPr wrap="none" lIns="85730" tIns="0" rIns="0" bIns="0" rtlCol="0">
            <a:spAutoFit/>
          </a:bodyPr>
          <a:lstStyle/>
          <a:p>
            <a:pPr marL="133200" indent="-133200" algn="l">
              <a:buClr>
                <a:schemeClr val="bg1"/>
              </a:buClr>
              <a:buFont typeface="Arial" pitchFamily="34" charset="0"/>
              <a:buChar char="©"/>
              <a:tabLst/>
            </a:pPr>
            <a:r>
              <a:rPr lang="en-US" sz="1000" noProof="0" dirty="0" smtClean="0">
                <a:solidFill>
                  <a:schemeClr val="bg1"/>
                </a:solidFill>
              </a:rPr>
              <a:t>2015 SAP SE or an SAP affiliate company. All rights reserved.</a:t>
            </a:r>
          </a:p>
        </p:txBody>
      </p:sp>
      <p:sp>
        <p:nvSpPr>
          <p:cNvPr id="34" name="TextBox 33"/>
          <p:cNvSpPr txBox="1"/>
          <p:nvPr/>
        </p:nvSpPr>
        <p:spPr bwMode="black">
          <a:xfrm>
            <a:off x="11624489" y="6622344"/>
            <a:ext cx="243661" cy="153888"/>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bg1"/>
                </a:solidFill>
              </a:rPr>
              <a:pPr marL="111525" indent="-111525" algn="r">
                <a:buClr>
                  <a:schemeClr val="accent2"/>
                </a:buClr>
                <a:buFont typeface="Arial" pitchFamily="34" charset="0"/>
                <a:buNone/>
              </a:pPr>
              <a:t>‹#›</a:t>
            </a:fld>
            <a:endParaRPr lang="en-US" sz="1000" noProof="0" dirty="0" smtClean="0">
              <a:solidFill>
                <a:schemeClr val="bg1"/>
              </a:solidFill>
            </a:endParaRPr>
          </a:p>
        </p:txBody>
      </p:sp>
      <p:sp>
        <p:nvSpPr>
          <p:cNvPr id="4" name="Information_Classification"/>
          <p:cNvSpPr txBox="1"/>
          <p:nvPr userDrawn="1"/>
        </p:nvSpPr>
        <p:spPr>
          <a:xfrm>
            <a:off x="10718800" y="6623893"/>
            <a:ext cx="424796" cy="153888"/>
          </a:xfrm>
          <a:prstGeom prst="rect">
            <a:avLst/>
          </a:prstGeom>
          <a:noFill/>
        </p:spPr>
        <p:txBody>
          <a:bodyPr vert="horz" wrap="none" lIns="0" tIns="0" rIns="0" bIns="0" rtlCol="0">
            <a:spAutoFit/>
          </a:bodyPr>
          <a:lstStyle/>
          <a:p>
            <a:pPr algn="l" fontAlgn="base">
              <a:spcBef>
                <a:spcPts val="600"/>
              </a:spcBef>
              <a:spcAft>
                <a:spcPct val="0"/>
              </a:spcAft>
              <a:buClr>
                <a:srgbClr val="F0AB00"/>
              </a:buClr>
              <a:buSzPct val="80000"/>
            </a:pPr>
            <a:r>
              <a:rPr kumimoji="0" lang="en-US" sz="1000" b="0" i="0" u="none" kern="0" baseline="0" dirty="0" smtClean="0">
                <a:solidFill>
                  <a:srgbClr val="FFFFFF"/>
                </a:solidFill>
                <a:latin typeface="Arial"/>
                <a:ea typeface="Arial Unicode MS"/>
                <a:cs typeface="Arial Unicode MS" pitchFamily="34" charset="-128"/>
                <a:sym typeface="Arial"/>
              </a:rPr>
              <a:t>Internal</a:t>
            </a: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1088776" rtl="0" eaLnBrk="1" latinLnBrk="0" hangingPunct="1">
        <a:spcBef>
          <a:spcPct val="0"/>
        </a:spcBef>
        <a:buNone/>
        <a:defRPr sz="2800" b="1" kern="1200">
          <a:solidFill>
            <a:schemeClr val="accent2"/>
          </a:solidFill>
          <a:latin typeface="+mj-lt"/>
          <a:ea typeface="+mj-ea"/>
          <a:cs typeface="+mj-cs"/>
        </a:defRPr>
      </a:lvl1pPr>
    </p:titleStyle>
    <p:body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 Type="http://schemas.openxmlformats.org/officeDocument/2006/relationships/image" Target="../media/image20.pn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2" Type="http://schemas.openxmlformats.org/officeDocument/2006/relationships/notesSlide" Target="../notesSlides/notesSlide10.xml"/><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14.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72.png"/><Relationship Id="rId4" Type="http://schemas.openxmlformats.org/officeDocument/2006/relationships/image" Target="../media/image7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16.xml"/><Relationship Id="rId5" Type="http://schemas.openxmlformats.org/officeDocument/2006/relationships/image" Target="../media/image78.png"/><Relationship Id="rId4" Type="http://schemas.openxmlformats.org/officeDocument/2006/relationships/image" Target="../media/image7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image" Target="../media/image80.emf"/><Relationship Id="rId5" Type="http://schemas.openxmlformats.org/officeDocument/2006/relationships/package" Target="../embeddings/Microsoft_Excel_Worksheet1.xlsx"/><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mailto:Huynh-Dan.Vo@eurecom.fr"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www.eurecom.fr/en/publication/2473/download/ce-publi-2473_3.pdf"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2" y="-1"/>
            <a:ext cx="12194824" cy="685958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bwMode="gray">
          <a:xfrm>
            <a:off x="324000" y="0"/>
            <a:ext cx="11545200" cy="2143622"/>
          </a:xfrm>
          <a:prstGeom prst="rect">
            <a:avLst/>
          </a:prstGeom>
          <a:solidFill>
            <a:schemeClr val="accent5">
              <a:lumMod val="20000"/>
              <a:lumOff val="80000"/>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descr="SAP_grad_R_pref.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9015" y="6179189"/>
            <a:ext cx="913247" cy="453600"/>
          </a:xfrm>
          <a:prstGeom prst="rect">
            <a:avLst/>
          </a:prstGeom>
          <a:noFill/>
          <a:ln>
            <a:noFill/>
          </a:ln>
        </p:spPr>
      </p:pic>
      <p:sp>
        <p:nvSpPr>
          <p:cNvPr id="11" name="Rectangle 10"/>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sz="5000" b="0" dirty="0"/>
              <a:t>Secure integration of Internet of Things</a:t>
            </a:r>
            <a:endParaRPr lang="en-US" sz="5000" dirty="0"/>
          </a:p>
        </p:txBody>
      </p:sp>
      <p:sp>
        <p:nvSpPr>
          <p:cNvPr id="3" name="Subtitle 2"/>
          <p:cNvSpPr>
            <a:spLocks noGrp="1"/>
          </p:cNvSpPr>
          <p:nvPr>
            <p:ph type="subTitle" idx="1"/>
          </p:nvPr>
        </p:nvSpPr>
        <p:spPr/>
        <p:txBody>
          <a:bodyPr/>
          <a:lstStyle/>
          <a:p>
            <a:r>
              <a:rPr lang="en-US" dirty="0" smtClean="0"/>
              <a:t/>
            </a:r>
            <a:br>
              <a:rPr lang="en-US" dirty="0" smtClean="0"/>
            </a:br>
            <a:r>
              <a:rPr lang="en-US" dirty="0" smtClean="0"/>
              <a:t>January 08</a:t>
            </a:r>
            <a:r>
              <a:rPr lang="en-US" baseline="30000" dirty="0" smtClean="0"/>
              <a:t>th</a:t>
            </a:r>
            <a:r>
              <a:rPr lang="en-US" dirty="0" smtClean="0"/>
              <a:t>, 2016</a:t>
            </a:r>
          </a:p>
        </p:txBody>
      </p:sp>
      <p:sp>
        <p:nvSpPr>
          <p:cNvPr id="4" name="ConfidentialFlag"/>
          <p:cNvSpPr txBox="1"/>
          <p:nvPr/>
        </p:nvSpPr>
        <p:spPr>
          <a:xfrm>
            <a:off x="9875520" y="1776407"/>
            <a:ext cx="1860291" cy="307777"/>
          </a:xfrm>
          <a:prstGeom prst="rect">
            <a:avLst/>
          </a:prstGeom>
          <a:noFill/>
        </p:spPr>
        <p:txBody>
          <a:bodyPr vert="horz" wrap="square" lIns="0" tIns="0" rIns="0" bIns="0" rtlCol="0" anchor="b">
            <a:spAutoFit/>
          </a:bodyPr>
          <a:lstStyle/>
          <a:p>
            <a:pPr algn="r" fontAlgn="base">
              <a:spcBef>
                <a:spcPts val="600"/>
              </a:spcBef>
              <a:spcAft>
                <a:spcPct val="0"/>
              </a:spcAft>
              <a:buClr>
                <a:srgbClr val="F0AB00"/>
              </a:buClr>
              <a:buSzPct val="80000"/>
            </a:pPr>
            <a:r>
              <a:rPr lang="en-US" sz="2000" b="1" kern="0" smtClean="0">
                <a:solidFill>
                  <a:srgbClr val="000000"/>
                </a:solidFill>
                <a:ea typeface="Arial Unicode MS" pitchFamily="34" charset="-128"/>
                <a:cs typeface="Arial Unicode MS" pitchFamily="34" charset="-128"/>
              </a:rPr>
              <a:t>Huynh Dan </a:t>
            </a:r>
            <a:r>
              <a:rPr lang="en-US" sz="2000" b="1" kern="0" dirty="0" smtClean="0">
                <a:solidFill>
                  <a:srgbClr val="000000"/>
                </a:solidFill>
                <a:ea typeface="Arial Unicode MS" pitchFamily="34" charset="-128"/>
                <a:cs typeface="Arial Unicode MS" pitchFamily="34" charset="-128"/>
              </a:rPr>
              <a:t>VO</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5582" y="6085458"/>
            <a:ext cx="1169235" cy="511540"/>
          </a:xfrm>
          <a:prstGeom prst="rect">
            <a:avLst/>
          </a:prstGeom>
          <a:effectLst>
            <a:outerShdw dir="5400000" sx="19000" sy="19000" algn="ctr" rotWithShape="0">
              <a:srgbClr val="000000">
                <a:alpha val="57000"/>
              </a:srgbClr>
            </a:outerShdw>
            <a:reflection endPos="0" dist="508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8271" y="2922869"/>
            <a:ext cx="1445921" cy="186025"/>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6783" y="2078705"/>
            <a:ext cx="4088206" cy="3459896"/>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99104" y="3732876"/>
            <a:ext cx="882053" cy="783626"/>
          </a:xfrm>
          <a:prstGeom prst="rect">
            <a:avLst/>
          </a:prstGeom>
        </p:spPr>
      </p:pic>
      <p:sp>
        <p:nvSpPr>
          <p:cNvPr id="2" name="Title 1"/>
          <p:cNvSpPr>
            <a:spLocks noGrp="1"/>
          </p:cNvSpPr>
          <p:nvPr>
            <p:ph type="title"/>
          </p:nvPr>
        </p:nvSpPr>
        <p:spPr/>
        <p:txBody>
          <a:bodyPr/>
          <a:lstStyle/>
          <a:p>
            <a:r>
              <a:rPr lang="en-US" dirty="0" smtClean="0"/>
              <a:t>Modification of the EAC</a:t>
            </a:r>
            <a:endParaRPr lang="en-US" sz="3600" dirty="0"/>
          </a:p>
        </p:txBody>
      </p:sp>
      <p:sp>
        <p:nvSpPr>
          <p:cNvPr id="4" name="Text Placeholder 3"/>
          <p:cNvSpPr>
            <a:spLocks noGrp="1"/>
          </p:cNvSpPr>
          <p:nvPr>
            <p:ph type="body" sz="quarter" idx="11"/>
          </p:nvPr>
        </p:nvSpPr>
        <p:spPr>
          <a:xfrm>
            <a:off x="342900" y="1692392"/>
            <a:ext cx="11104032" cy="4393017"/>
          </a:xfrm>
        </p:spPr>
        <p:txBody>
          <a:bodyPr/>
          <a:lstStyle/>
          <a:p>
            <a:pPr lvl="0"/>
            <a:r>
              <a:rPr lang="en-US" dirty="0" smtClean="0"/>
              <a:t>ENCRYPTION</a:t>
            </a:r>
          </a:p>
          <a:p>
            <a:pPr marL="342900" lvl="0" indent="-342900">
              <a:buFont typeface="Wingdings" panose="05000000000000000000" pitchFamily="2" charset="2"/>
              <a:buChar char="q"/>
            </a:pPr>
            <a:r>
              <a:rPr lang="en-US" dirty="0" smtClean="0"/>
              <a:t>Key generation system</a:t>
            </a:r>
            <a:endParaRPr lang="en-US" dirty="0"/>
          </a:p>
          <a:p>
            <a:pPr marL="522900" lvl="2" indent="-342900">
              <a:buFont typeface="Wingdings" panose="05000000000000000000" pitchFamily="2" charset="2"/>
              <a:buChar char="§"/>
            </a:pPr>
            <a:r>
              <a:rPr lang="en-US" dirty="0" smtClean="0"/>
              <a:t>HMAC SHA256 </a:t>
            </a:r>
          </a:p>
          <a:p>
            <a:pPr marL="342900" lvl="0" indent="-342900">
              <a:lnSpc>
                <a:spcPct val="150000"/>
              </a:lnSpc>
              <a:buFont typeface="Wingdings" panose="05000000000000000000" pitchFamily="2" charset="2"/>
              <a:buChar char="q"/>
            </a:pPr>
            <a:r>
              <a:rPr lang="en-US" dirty="0" smtClean="0"/>
              <a:t>Process</a:t>
            </a:r>
            <a:br>
              <a:rPr lang="en-US" dirty="0" smtClean="0"/>
            </a:br>
            <a:endParaRPr lang="en-US" sz="1500" dirty="0"/>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7785" y="1597446"/>
            <a:ext cx="623544" cy="962519"/>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23292" y="1613454"/>
            <a:ext cx="550251" cy="883298"/>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56073" y="2190053"/>
            <a:ext cx="1267219" cy="541375"/>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6348" y="2710136"/>
            <a:ext cx="1461923" cy="687964"/>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94192" y="2559965"/>
            <a:ext cx="550447" cy="805655"/>
          </a:xfrm>
          <a:prstGeom prst="rect">
            <a:avLst/>
          </a:prstGeom>
        </p:spPr>
      </p:pic>
      <p:pic>
        <p:nvPicPr>
          <p:cNvPr id="12" name="Picture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089383" y="2929711"/>
            <a:ext cx="950730" cy="214947"/>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44341" y="1947967"/>
            <a:ext cx="531291" cy="442742"/>
          </a:xfrm>
          <a:prstGeom prst="rect">
            <a:avLst/>
          </a:prstGeom>
        </p:spPr>
      </p:pic>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12361" y="1947967"/>
            <a:ext cx="1079754" cy="468048"/>
          </a:xfrm>
          <a:prstGeom prst="rect">
            <a:avLst/>
          </a:prstGeom>
        </p:spPr>
      </p:pic>
      <p:pic>
        <p:nvPicPr>
          <p:cNvPr id="15" name="Picture 1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974536" y="2156187"/>
            <a:ext cx="706683" cy="516422"/>
          </a:xfrm>
          <a:prstGeom prst="rect">
            <a:avLst/>
          </a:prstGeom>
        </p:spPr>
      </p:pic>
      <p:pic>
        <p:nvPicPr>
          <p:cNvPr id="16" name="Picture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40113" y="2720536"/>
            <a:ext cx="592063" cy="645084"/>
          </a:xfrm>
          <a:prstGeom prst="rect">
            <a:avLst/>
          </a:prstGeom>
        </p:spPr>
      </p:pic>
      <p:pic>
        <p:nvPicPr>
          <p:cNvPr id="17" name="Picture 1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302681" y="3167917"/>
            <a:ext cx="737432" cy="161187"/>
          </a:xfrm>
          <a:prstGeom prst="rect">
            <a:avLst/>
          </a:prstGeom>
        </p:spPr>
      </p:pic>
      <p:pic>
        <p:nvPicPr>
          <p:cNvPr id="18" name="Picture 1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612361" y="2948133"/>
            <a:ext cx="1321263" cy="178101"/>
          </a:xfrm>
          <a:prstGeom prst="rect">
            <a:avLst/>
          </a:prstGeom>
        </p:spPr>
      </p:pic>
      <p:pic>
        <p:nvPicPr>
          <p:cNvPr id="19" name="Picture 1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848436" y="2733256"/>
            <a:ext cx="832813" cy="482855"/>
          </a:xfrm>
          <a:prstGeom prst="rect">
            <a:avLst/>
          </a:prstGeom>
        </p:spPr>
      </p:pic>
      <p:pic>
        <p:nvPicPr>
          <p:cNvPr id="20" name="Picture 1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734447" y="4672566"/>
            <a:ext cx="794644" cy="798637"/>
          </a:xfrm>
          <a:prstGeom prst="rect">
            <a:avLst/>
          </a:prstGeom>
        </p:spPr>
      </p:pic>
      <p:pic>
        <p:nvPicPr>
          <p:cNvPr id="21" name="Picture 2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754781" y="3210372"/>
            <a:ext cx="1634481" cy="1400417"/>
          </a:xfrm>
          <a:prstGeom prst="rect">
            <a:avLst/>
          </a:prstGeom>
        </p:spPr>
      </p:pic>
      <p:pic>
        <p:nvPicPr>
          <p:cNvPr id="22" name="Picture 2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441826" y="3597482"/>
            <a:ext cx="863165" cy="802663"/>
          </a:xfrm>
          <a:prstGeom prst="rect">
            <a:avLst/>
          </a:prstGeom>
        </p:spPr>
      </p:pic>
      <p:pic>
        <p:nvPicPr>
          <p:cNvPr id="23" name="Picture 2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267546" y="4072290"/>
            <a:ext cx="762339" cy="137691"/>
          </a:xfrm>
          <a:prstGeom prst="rect">
            <a:avLst/>
          </a:prstGeom>
        </p:spPr>
      </p:pic>
      <p:pic>
        <p:nvPicPr>
          <p:cNvPr id="24" name="Picture 23"/>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170118" y="4037192"/>
            <a:ext cx="1442472" cy="207886"/>
          </a:xfrm>
          <a:prstGeom prst="rect">
            <a:avLst/>
          </a:prstGeom>
        </p:spPr>
      </p:pic>
      <p:pic>
        <p:nvPicPr>
          <p:cNvPr id="25" name="Picture 2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524387" y="3548687"/>
            <a:ext cx="645731" cy="914785"/>
          </a:xfrm>
          <a:prstGeom prst="rect">
            <a:avLst/>
          </a:prstGeom>
        </p:spPr>
      </p:pic>
      <p:pic>
        <p:nvPicPr>
          <p:cNvPr id="26" name="Picture 2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524387" y="4810896"/>
            <a:ext cx="1385354" cy="811800"/>
          </a:xfrm>
          <a:prstGeom prst="rect">
            <a:avLst/>
          </a:prstGeom>
        </p:spPr>
      </p:pic>
      <p:pic>
        <p:nvPicPr>
          <p:cNvPr id="28" name="Picture 27"/>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794253" y="4403144"/>
            <a:ext cx="214516" cy="410777"/>
          </a:xfrm>
          <a:prstGeom prst="rect">
            <a:avLst/>
          </a:prstGeom>
        </p:spPr>
      </p:pic>
      <p:sp>
        <p:nvSpPr>
          <p:cNvPr id="30" name="TextBox 29"/>
          <p:cNvSpPr txBox="1"/>
          <p:nvPr/>
        </p:nvSpPr>
        <p:spPr>
          <a:xfrm>
            <a:off x="351332" y="3837176"/>
            <a:ext cx="3797514" cy="553998"/>
          </a:xfrm>
          <a:prstGeom prst="rect">
            <a:avLst/>
          </a:prstGeom>
          <a:noFill/>
        </p:spPr>
        <p:txBody>
          <a:bodyPr wrap="none" lIns="0" tIns="0" rIns="0" bIns="0" rtlCol="0">
            <a:spAutoFit/>
          </a:bodyPr>
          <a:lstStyle/>
          <a:p>
            <a:pPr lvl="0" fontAlgn="base">
              <a:spcBef>
                <a:spcPts val="600"/>
              </a:spcBef>
              <a:spcAft>
                <a:spcPct val="0"/>
              </a:spcAft>
              <a:buClr>
                <a:srgbClr val="F0AB00"/>
              </a:buClr>
              <a:buSzPct val="80000"/>
            </a:pPr>
            <a:r>
              <a:rPr lang="en-US" sz="1800" dirty="0"/>
              <a:t> </a:t>
            </a:r>
            <a:r>
              <a:rPr lang="en-US" sz="1800" dirty="0" smtClean="0"/>
              <a:t>   {</a:t>
            </a:r>
            <a:r>
              <a:rPr lang="en-US" sz="1800" dirty="0"/>
              <a:t>K_1} = HMAC_SHA256({K_0</a:t>
            </a:r>
            <a:r>
              <a:rPr lang="en-US" sz="1800" dirty="0" smtClean="0"/>
              <a:t>},AL}</a:t>
            </a:r>
            <a:r>
              <a:rPr lang="en-US" sz="1800" dirty="0"/>
              <a:t/>
            </a:r>
            <a:br>
              <a:rPr lang="en-US" sz="1800" dirty="0"/>
            </a:br>
            <a:endParaRPr lang="en-US" sz="1800" kern="0" dirty="0" smtClean="0">
              <a:ea typeface="Arial Unicode MS" pitchFamily="34" charset="-128"/>
              <a:cs typeface="Arial Unicode MS" pitchFamily="34" charset="-128"/>
            </a:endParaRPr>
          </a:p>
        </p:txBody>
      </p:sp>
      <p:sp>
        <p:nvSpPr>
          <p:cNvPr id="31" name="TextBox 30"/>
          <p:cNvSpPr txBox="1"/>
          <p:nvPr/>
        </p:nvSpPr>
        <p:spPr>
          <a:xfrm>
            <a:off x="529738" y="4230035"/>
            <a:ext cx="4075346" cy="55399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dirty="0"/>
              <a:t> {K_2} = </a:t>
            </a:r>
            <a:r>
              <a:rPr lang="en-US" sz="1800" dirty="0" smtClean="0"/>
              <a:t>HMAC_SHA256(K_1,ID|SEQ</a:t>
            </a:r>
            <a:r>
              <a:rPr lang="en-US" sz="1800" dirty="0"/>
              <a:t>)</a:t>
            </a:r>
            <a:br>
              <a:rPr lang="en-US" sz="1800" dirty="0"/>
            </a:br>
            <a:endParaRPr lang="en-US" sz="1800" kern="0" dirty="0" smtClean="0">
              <a:ea typeface="Arial Unicode MS" pitchFamily="34" charset="-128"/>
              <a:cs typeface="Arial Unicode MS" pitchFamily="34" charset="-128"/>
            </a:endParaRPr>
          </a:p>
        </p:txBody>
      </p:sp>
      <p:sp>
        <p:nvSpPr>
          <p:cNvPr id="32" name="TextBox 31"/>
          <p:cNvSpPr txBox="1"/>
          <p:nvPr/>
        </p:nvSpPr>
        <p:spPr>
          <a:xfrm>
            <a:off x="535656" y="4622894"/>
            <a:ext cx="2738057" cy="55399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dirty="0"/>
              <a:t> E = </a:t>
            </a:r>
            <a:r>
              <a:rPr lang="en-US" sz="1800" dirty="0" err="1"/>
              <a:t>OneTimePad</a:t>
            </a:r>
            <a:r>
              <a:rPr lang="en-US" sz="1800" dirty="0"/>
              <a:t>(P,{K_2})</a:t>
            </a:r>
            <a:br>
              <a:rPr lang="en-US" sz="1800" dirty="0"/>
            </a:br>
            <a:endParaRPr lang="en-US" sz="1800" kern="0" dirty="0" smtClean="0">
              <a:ea typeface="Arial Unicode MS" pitchFamily="34" charset="-128"/>
              <a:cs typeface="Arial Unicode MS" pitchFamily="34" charset="-128"/>
            </a:endParaRPr>
          </a:p>
        </p:txBody>
      </p:sp>
      <p:sp>
        <p:nvSpPr>
          <p:cNvPr id="33" name="TextBox 32"/>
          <p:cNvSpPr txBox="1"/>
          <p:nvPr/>
        </p:nvSpPr>
        <p:spPr>
          <a:xfrm>
            <a:off x="529738" y="4994839"/>
            <a:ext cx="1500411" cy="55399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dirty="0"/>
              <a:t> E* = (E+SEQ)</a:t>
            </a:r>
            <a:br>
              <a:rPr lang="en-US" sz="1800" dirty="0"/>
            </a:br>
            <a:endParaRPr lang="en-US" sz="1800" kern="0" dirty="0" smtClean="0">
              <a:ea typeface="Arial Unicode MS" pitchFamily="34" charset="-128"/>
              <a:cs typeface="Arial Unicode MS" pitchFamily="34" charset="-128"/>
            </a:endParaRPr>
          </a:p>
        </p:txBody>
      </p:sp>
      <p:sp>
        <p:nvSpPr>
          <p:cNvPr id="34" name="TextBox 33"/>
          <p:cNvSpPr txBox="1"/>
          <p:nvPr/>
        </p:nvSpPr>
        <p:spPr>
          <a:xfrm>
            <a:off x="529738" y="5350502"/>
            <a:ext cx="2635337"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dirty="0"/>
              <a:t> C = Base64Encoding(E*)</a:t>
            </a:r>
            <a:endParaRPr lang="en-US" sz="1800" kern="0" dirty="0" smtClean="0">
              <a:ea typeface="Arial Unicode MS" pitchFamily="34" charset="-128"/>
              <a:cs typeface="Arial Unicode MS" pitchFamily="34" charset="-128"/>
            </a:endParaRPr>
          </a:p>
        </p:txBody>
      </p:sp>
    </p:spTree>
    <p:extLst>
      <p:ext uri="{BB962C8B-B14F-4D97-AF65-F5344CB8AC3E}">
        <p14:creationId xmlns:p14="http://schemas.microsoft.com/office/powerpoint/2010/main" val="1571751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arn(inVertical)">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wipe(down)">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par>
                                <p:cTn id="34" presetID="22" presetClass="entr" presetSubtype="4"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down)">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par>
                                <p:cTn id="42" presetID="22" presetClass="entr" presetSubtype="4"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down)">
                                      <p:cBhvr>
                                        <p:cTn id="44" dur="500"/>
                                        <p:tgtEl>
                                          <p:spTgt spid="10"/>
                                        </p:tgtEl>
                                      </p:cBhvr>
                                    </p:animEffect>
                                  </p:childTnLst>
                                </p:cTn>
                              </p:par>
                              <p:par>
                                <p:cTn id="45" presetID="22" presetClass="entr" presetSubtype="4"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par>
                                <p:cTn id="56" presetID="10" presetClass="entr" presetSubtype="0"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par>
                                <p:cTn id="62" presetID="10" presetClass="entr" presetSubtype="0" fill="hold"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par>
                                <p:cTn id="65" presetID="10" presetClass="entr" presetSubtype="0"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par>
                                <p:cTn id="73" presetID="10" presetClass="entr" presetSubtype="0" fill="hold"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500"/>
                                        <p:tgtEl>
                                          <p:spTgt spid="1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fade">
                                      <p:cBhvr>
                                        <p:cTn id="83" dur="500"/>
                                        <p:tgtEl>
                                          <p:spTgt spid="21"/>
                                        </p:tgtEl>
                                      </p:cBhvr>
                                    </p:animEffect>
                                  </p:childTnLst>
                                </p:cTn>
                              </p:par>
                              <p:par>
                                <p:cTn id="84" presetID="10" presetClass="entr" presetSubtype="0" fill="hold"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par>
                                <p:cTn id="87" presetID="10" presetClass="entr" presetSubtype="0" fill="hold"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fade">
                                      <p:cBhvr>
                                        <p:cTn id="89" dur="500"/>
                                        <p:tgtEl>
                                          <p:spTgt spid="2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500"/>
                                        <p:tgtEl>
                                          <p:spTgt spid="3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3"/>
                                        </p:tgtEl>
                                        <p:attrNameLst>
                                          <p:attrName>style.visibility</p:attrName>
                                        </p:attrNameLst>
                                      </p:cBhvr>
                                      <p:to>
                                        <p:strVal val="visible"/>
                                      </p:to>
                                    </p:set>
                                    <p:animEffect transition="in" filter="fade">
                                      <p:cBhvr>
                                        <p:cTn id="97" dur="500"/>
                                        <p:tgtEl>
                                          <p:spTgt spid="23"/>
                                        </p:tgtEl>
                                      </p:cBhvr>
                                    </p:animEffect>
                                  </p:childTnLst>
                                </p:cTn>
                              </p:par>
                              <p:par>
                                <p:cTn id="98" presetID="10" presetClass="entr" presetSubtype="0" fill="hold"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fade">
                                      <p:cBhvr>
                                        <p:cTn id="100" dur="500"/>
                                        <p:tgtEl>
                                          <p:spTgt spid="27"/>
                                        </p:tgtEl>
                                      </p:cBhvr>
                                    </p:animEffect>
                                  </p:childTnLst>
                                </p:cTn>
                              </p:par>
                              <p:par>
                                <p:cTn id="101" presetID="10" presetClass="entr" presetSubtype="0" fill="hold" nodeType="with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fade">
                                      <p:cBhvr>
                                        <p:cTn id="103" dur="500"/>
                                        <p:tgtEl>
                                          <p:spTgt spid="2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3"/>
                                        </p:tgtEl>
                                        <p:attrNameLst>
                                          <p:attrName>style.visibility</p:attrName>
                                        </p:attrNameLst>
                                      </p:cBhvr>
                                      <p:to>
                                        <p:strVal val="visible"/>
                                      </p:to>
                                    </p:set>
                                    <p:animEffect transition="in" filter="fade">
                                      <p:cBhvr>
                                        <p:cTn id="106" dur="500"/>
                                        <p:tgtEl>
                                          <p:spTgt spid="33"/>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24"/>
                                        </p:tgtEl>
                                        <p:attrNameLst>
                                          <p:attrName>style.visibility</p:attrName>
                                        </p:attrNameLst>
                                      </p:cBhvr>
                                      <p:to>
                                        <p:strVal val="visible"/>
                                      </p:to>
                                    </p:set>
                                    <p:animEffect transition="in" filter="fade">
                                      <p:cBhvr>
                                        <p:cTn id="111" dur="500"/>
                                        <p:tgtEl>
                                          <p:spTgt spid="24"/>
                                        </p:tgtEl>
                                      </p:cBhvr>
                                    </p:animEffect>
                                  </p:childTnLst>
                                </p:cTn>
                              </p:par>
                              <p:par>
                                <p:cTn id="112" presetID="10" presetClass="entr" presetSubtype="0" fill="hold" nodeType="withEffect">
                                  <p:stCondLst>
                                    <p:cond delay="0"/>
                                  </p:stCondLst>
                                  <p:childTnLst>
                                    <p:set>
                                      <p:cBhvr>
                                        <p:cTn id="113" dur="1" fill="hold">
                                          <p:stCondLst>
                                            <p:cond delay="0"/>
                                          </p:stCondLst>
                                        </p:cTn>
                                        <p:tgtEl>
                                          <p:spTgt spid="25"/>
                                        </p:tgtEl>
                                        <p:attrNameLst>
                                          <p:attrName>style.visibility</p:attrName>
                                        </p:attrNameLst>
                                      </p:cBhvr>
                                      <p:to>
                                        <p:strVal val="visible"/>
                                      </p:to>
                                    </p:set>
                                    <p:animEffect transition="in" filter="fade">
                                      <p:cBhvr>
                                        <p:cTn id="114" dur="500"/>
                                        <p:tgtEl>
                                          <p:spTgt spid="25"/>
                                        </p:tgtEl>
                                      </p:cBhvr>
                                    </p:animEffect>
                                  </p:childTnLst>
                                </p:cTn>
                              </p:par>
                              <p:par>
                                <p:cTn id="115" presetID="10" presetClass="entr" presetSubtype="0" fill="hold" nodeType="with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26"/>
                                        </p:tgtEl>
                                        <p:attrNameLst>
                                          <p:attrName>style.visibility</p:attrName>
                                        </p:attrNameLst>
                                      </p:cBhvr>
                                      <p:to>
                                        <p:strVal val="visible"/>
                                      </p:to>
                                    </p:set>
                                    <p:animEffect transition="in" filter="fade">
                                      <p:cBhvr>
                                        <p:cTn id="122" dur="500"/>
                                        <p:tgtEl>
                                          <p:spTgt spid="26"/>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4"/>
                                        </p:tgtEl>
                                        <p:attrNameLst>
                                          <p:attrName>style.visibility</p:attrName>
                                        </p:attrNameLst>
                                      </p:cBhvr>
                                      <p:to>
                                        <p:strVal val="visible"/>
                                      </p:to>
                                    </p:set>
                                    <p:animEffect transition="in" filter="fade">
                                      <p:cBhvr>
                                        <p:cTn id="12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3662" y="4434749"/>
            <a:ext cx="6925738" cy="172967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7266" y="2151940"/>
            <a:ext cx="3005183" cy="3183228"/>
          </a:xfrm>
          <a:prstGeom prst="rect">
            <a:avLst/>
          </a:prstGeom>
        </p:spPr>
      </p:pic>
      <p:sp>
        <p:nvSpPr>
          <p:cNvPr id="2" name="Title 1"/>
          <p:cNvSpPr>
            <a:spLocks noGrp="1"/>
          </p:cNvSpPr>
          <p:nvPr>
            <p:ph type="title"/>
          </p:nvPr>
        </p:nvSpPr>
        <p:spPr/>
        <p:txBody>
          <a:bodyPr/>
          <a:lstStyle/>
          <a:p>
            <a:r>
              <a:rPr lang="en-US" dirty="0" smtClean="0"/>
              <a:t>Modification of the EAC</a:t>
            </a:r>
            <a:endParaRPr lang="en-US" sz="3600" dirty="0"/>
          </a:p>
        </p:txBody>
      </p:sp>
      <p:sp>
        <p:nvSpPr>
          <p:cNvPr id="4" name="Text Placeholder 3"/>
          <p:cNvSpPr>
            <a:spLocks noGrp="1"/>
          </p:cNvSpPr>
          <p:nvPr>
            <p:ph type="body" sz="quarter" idx="11"/>
          </p:nvPr>
        </p:nvSpPr>
        <p:spPr>
          <a:xfrm>
            <a:off x="323999" y="1692392"/>
            <a:ext cx="11122933" cy="4393017"/>
          </a:xfrm>
        </p:spPr>
        <p:txBody>
          <a:bodyPr/>
          <a:lstStyle/>
          <a:p>
            <a:pPr lvl="0"/>
            <a:r>
              <a:rPr lang="en-US" dirty="0" smtClean="0"/>
              <a:t>DECRYPTION</a:t>
            </a:r>
          </a:p>
          <a:p>
            <a:pPr marL="342900" lvl="0" indent="-342900">
              <a:buFont typeface="Wingdings" panose="05000000000000000000" pitchFamily="2" charset="2"/>
              <a:buChar char="q"/>
            </a:pPr>
            <a:r>
              <a:rPr lang="en-US" dirty="0" smtClean="0"/>
              <a:t>Key </a:t>
            </a:r>
            <a:r>
              <a:rPr lang="en-US" dirty="0"/>
              <a:t>generation system</a:t>
            </a:r>
          </a:p>
          <a:p>
            <a:pPr marL="522900" lvl="2" indent="-342900">
              <a:buFont typeface="Wingdings" panose="05000000000000000000" pitchFamily="2" charset="2"/>
              <a:buChar char="§"/>
            </a:pPr>
            <a:r>
              <a:rPr lang="en-US" dirty="0"/>
              <a:t>HMAC SHA256 </a:t>
            </a:r>
          </a:p>
          <a:p>
            <a:pPr marL="342900" lvl="0" indent="-342900">
              <a:lnSpc>
                <a:spcPct val="150000"/>
              </a:lnSpc>
              <a:buFont typeface="Wingdings" panose="05000000000000000000" pitchFamily="2" charset="2"/>
              <a:buChar char="q"/>
            </a:pPr>
            <a:r>
              <a:rPr lang="en-US" dirty="0"/>
              <a:t>Process</a:t>
            </a:r>
            <a:br>
              <a:rPr lang="en-US" dirty="0"/>
            </a:br>
            <a:endParaRPr lang="en-US"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1762" y="1367769"/>
            <a:ext cx="3712638" cy="1763643"/>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1762" y="3418931"/>
            <a:ext cx="3912087" cy="2565681"/>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8534401" y="2412999"/>
            <a:ext cx="1714500" cy="195943"/>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4400" y="4930050"/>
            <a:ext cx="2865464" cy="961941"/>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39606" y="2357067"/>
            <a:ext cx="789253" cy="3041253"/>
          </a:xfrm>
          <a:prstGeom prst="rect">
            <a:avLst/>
          </a:prstGeom>
        </p:spPr>
      </p:pic>
      <p:sp>
        <p:nvSpPr>
          <p:cNvPr id="17" name="TextBox 16"/>
          <p:cNvSpPr txBox="1"/>
          <p:nvPr/>
        </p:nvSpPr>
        <p:spPr>
          <a:xfrm>
            <a:off x="558800" y="3854742"/>
            <a:ext cx="2648161" cy="55399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dirty="0"/>
              <a:t> E* = </a:t>
            </a:r>
            <a:r>
              <a:rPr lang="en-US" sz="1800" dirty="0" smtClean="0"/>
              <a:t>Base64Decoding(C</a:t>
            </a:r>
            <a:r>
              <a:rPr lang="en-US" sz="1800" dirty="0"/>
              <a:t>)</a:t>
            </a:r>
            <a:br>
              <a:rPr lang="en-US" sz="1800" dirty="0"/>
            </a:br>
            <a:r>
              <a:rPr lang="en-US" sz="1800" dirty="0"/>
              <a:t>    </a:t>
            </a:r>
            <a:endParaRPr lang="en-US" sz="1800" kern="0" dirty="0" smtClean="0">
              <a:ea typeface="Arial Unicode MS" pitchFamily="34" charset="-128"/>
              <a:cs typeface="Arial Unicode MS" pitchFamily="34" charset="-128"/>
            </a:endParaRPr>
          </a:p>
        </p:txBody>
      </p:sp>
      <p:sp>
        <p:nvSpPr>
          <p:cNvPr id="18" name="TextBox 17"/>
          <p:cNvSpPr txBox="1"/>
          <p:nvPr/>
        </p:nvSpPr>
        <p:spPr>
          <a:xfrm>
            <a:off x="621588" y="4570706"/>
            <a:ext cx="1436291" cy="55399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dirty="0"/>
              <a:t>(SEQ+E) = E*</a:t>
            </a:r>
            <a:br>
              <a:rPr lang="en-US" sz="1800" dirty="0"/>
            </a:br>
            <a:endParaRPr lang="en-US" sz="1800" kern="0" dirty="0" smtClean="0">
              <a:ea typeface="Arial Unicode MS" pitchFamily="34" charset="-128"/>
              <a:cs typeface="Arial Unicode MS" pitchFamily="34" charset="-128"/>
            </a:endParaRPr>
          </a:p>
        </p:txBody>
      </p:sp>
      <p:sp>
        <p:nvSpPr>
          <p:cNvPr id="19" name="TextBox 18"/>
          <p:cNvSpPr txBox="1"/>
          <p:nvPr/>
        </p:nvSpPr>
        <p:spPr>
          <a:xfrm>
            <a:off x="558800" y="4212724"/>
            <a:ext cx="3622787" cy="55399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dirty="0"/>
              <a:t> {K_1} = HMAC_SHA256({K_0},AL)</a:t>
            </a:r>
            <a:br>
              <a:rPr lang="en-US" sz="1800" dirty="0"/>
            </a:br>
            <a:r>
              <a:rPr lang="en-US" sz="1800" dirty="0"/>
              <a:t>    </a:t>
            </a:r>
            <a:endParaRPr lang="en-US" sz="1800" kern="0" dirty="0" smtClean="0">
              <a:ea typeface="Arial Unicode MS" pitchFamily="34" charset="-128"/>
              <a:cs typeface="Arial Unicode MS" pitchFamily="34" charset="-128"/>
            </a:endParaRPr>
          </a:p>
        </p:txBody>
      </p:sp>
      <p:sp>
        <p:nvSpPr>
          <p:cNvPr id="20" name="TextBox 19"/>
          <p:cNvSpPr txBox="1"/>
          <p:nvPr/>
        </p:nvSpPr>
        <p:spPr>
          <a:xfrm>
            <a:off x="604672" y="4929508"/>
            <a:ext cx="3771866" cy="55399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dirty="0"/>
              <a:t>{K_2} = HMAC_SHA256(K1,ID|SEQ)</a:t>
            </a:r>
            <a:br>
              <a:rPr lang="en-US" sz="1800" dirty="0"/>
            </a:br>
            <a:endParaRPr lang="en-US" sz="1800" kern="0" dirty="0" smtClean="0">
              <a:ea typeface="Arial Unicode MS" pitchFamily="34" charset="-128"/>
              <a:cs typeface="Arial Unicode MS" pitchFamily="34" charset="-128"/>
            </a:endParaRPr>
          </a:p>
        </p:txBody>
      </p:sp>
      <p:sp>
        <p:nvSpPr>
          <p:cNvPr id="21" name="TextBox 20"/>
          <p:cNvSpPr txBox="1"/>
          <p:nvPr/>
        </p:nvSpPr>
        <p:spPr>
          <a:xfrm>
            <a:off x="557604" y="5335168"/>
            <a:ext cx="2763642"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dirty="0"/>
              <a:t> P = </a:t>
            </a:r>
            <a:r>
              <a:rPr lang="en-US" sz="1800" dirty="0" err="1"/>
              <a:t>OneTimePad</a:t>
            </a:r>
            <a:r>
              <a:rPr lang="en-US" sz="1800" dirty="0"/>
              <a:t>(E,{K_2})</a:t>
            </a:r>
            <a:endParaRPr lang="en-US" sz="1800" kern="0" dirty="0" smtClean="0">
              <a:ea typeface="Arial Unicode MS" pitchFamily="34" charset="-128"/>
              <a:cs typeface="Arial Unicode MS" pitchFamily="34" charset="-128"/>
            </a:endParaRPr>
          </a:p>
        </p:txBody>
      </p:sp>
    </p:spTree>
    <p:extLst>
      <p:ext uri="{BB962C8B-B14F-4D97-AF65-F5344CB8AC3E}">
        <p14:creationId xmlns:p14="http://schemas.microsoft.com/office/powerpoint/2010/main" val="599631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1000"/>
                                        <p:tgtEl>
                                          <p:spTgt spid="4">
                                            <p:txEl>
                                              <p:pRg st="3" end="3"/>
                                            </p:txEl>
                                          </p:spTgt>
                                        </p:tgtEl>
                                      </p:cBhvr>
                                    </p:animEffect>
                                    <p:anim calcmode="lin" valueType="num">
                                      <p:cBhvr>
                                        <p:cTn id="2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arn(inVertical)">
                                      <p:cBhvr>
                                        <p:cTn id="31" dur="500"/>
                                        <p:tgtEl>
                                          <p:spTgt spid="17"/>
                                        </p:tgtEl>
                                      </p:cBhvr>
                                    </p:animEffect>
                                  </p:childTnLst>
                                </p:cTn>
                              </p:par>
                              <p:par>
                                <p:cTn id="32" presetID="16" presetClass="entr" presetSubtype="21"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barn(inVertical)">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par>
                                <p:cTn id="40" presetID="22" presetClass="entr" presetSubtype="4"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down)">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par>
                                <p:cTn id="56" presetID="10" presetClass="entr" presetSubtype="0"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randombar(horizontal)">
                                      <p:cBhvr>
                                        <p:cTn id="66" dur="500"/>
                                        <p:tgtEl>
                                          <p:spTgt spid="11"/>
                                        </p:tgtEl>
                                      </p:cBhvr>
                                    </p:animEffect>
                                  </p:childTnLst>
                                </p:cTn>
                              </p:par>
                              <p:par>
                                <p:cTn id="67" presetID="14" presetClass="entr" presetSubtype="10" fill="hold" nodeType="with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randombar(horizontal)">
                                      <p:cBhvr>
                                        <p:cTn id="69" dur="500"/>
                                        <p:tgtEl>
                                          <p:spTgt spid="14"/>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randombar(horizontal)">
                                      <p:cBhvr>
                                        <p:cTn id="7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475" y="2404112"/>
            <a:ext cx="12195175" cy="249446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700" y="2870967"/>
            <a:ext cx="10591799" cy="182263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800" y="2896991"/>
            <a:ext cx="10137760" cy="2073633"/>
          </a:xfrm>
          <a:prstGeom prst="rect">
            <a:avLst/>
          </a:prstGeom>
        </p:spPr>
      </p:pic>
      <p:sp>
        <p:nvSpPr>
          <p:cNvPr id="2" name="Title 1"/>
          <p:cNvSpPr>
            <a:spLocks noGrp="1"/>
          </p:cNvSpPr>
          <p:nvPr>
            <p:ph type="title"/>
          </p:nvPr>
        </p:nvSpPr>
        <p:spPr/>
        <p:txBody>
          <a:bodyPr/>
          <a:lstStyle/>
          <a:p>
            <a:r>
              <a:rPr lang="en-US" dirty="0" smtClean="0"/>
              <a:t>Payload </a:t>
            </a:r>
            <a:endParaRPr lang="en-US"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1382357">
            <a:off x="2076647" y="3729116"/>
            <a:ext cx="734925" cy="594621"/>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58724" y="3474578"/>
            <a:ext cx="784672" cy="1238198"/>
          </a:xfrm>
          <a:prstGeom prst="rect">
            <a:avLst/>
          </a:prstGeom>
        </p:spPr>
      </p:pic>
      <p:sp>
        <p:nvSpPr>
          <p:cNvPr id="5" name="TextBox 4"/>
          <p:cNvSpPr txBox="1"/>
          <p:nvPr/>
        </p:nvSpPr>
        <p:spPr>
          <a:xfrm>
            <a:off x="4883946" y="4861825"/>
            <a:ext cx="2042226" cy="33855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2200" b="1" kern="0" dirty="0" smtClean="0">
                <a:solidFill>
                  <a:schemeClr val="accent4"/>
                </a:solidFill>
                <a:ea typeface="Arial Unicode MS" pitchFamily="34" charset="-128"/>
                <a:cs typeface="Arial Unicode MS" pitchFamily="34" charset="-128"/>
              </a:rPr>
              <a:t>Encrypted data</a:t>
            </a:r>
          </a:p>
        </p:txBody>
      </p:sp>
      <p:sp>
        <p:nvSpPr>
          <p:cNvPr id="12" name="TextBox 11"/>
          <p:cNvSpPr txBox="1"/>
          <p:nvPr/>
        </p:nvSpPr>
        <p:spPr>
          <a:xfrm>
            <a:off x="8155782" y="4859342"/>
            <a:ext cx="1790555" cy="33855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2200" b="1" kern="0" dirty="0" smtClean="0">
                <a:solidFill>
                  <a:schemeClr val="accent1"/>
                </a:solidFill>
                <a:ea typeface="Arial Unicode MS" pitchFamily="34" charset="-128"/>
                <a:cs typeface="Arial Unicode MS" pitchFamily="34" charset="-128"/>
              </a:rPr>
              <a:t>Sequence No</a:t>
            </a:r>
          </a:p>
        </p:txBody>
      </p:sp>
      <p:sp>
        <p:nvSpPr>
          <p:cNvPr id="6" name="TextBox 5"/>
          <p:cNvSpPr txBox="1"/>
          <p:nvPr/>
        </p:nvSpPr>
        <p:spPr>
          <a:xfrm>
            <a:off x="7458422" y="4859342"/>
            <a:ext cx="165110" cy="33855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2200" b="1" kern="0" dirty="0" smtClean="0">
                <a:ea typeface="Arial Unicode MS" pitchFamily="34" charset="-128"/>
                <a:cs typeface="Arial Unicode MS" pitchFamily="34" charset="-128"/>
              </a:rPr>
              <a:t>+</a:t>
            </a:r>
          </a:p>
        </p:txBody>
      </p:sp>
    </p:spTree>
    <p:extLst>
      <p:ext uri="{BB962C8B-B14F-4D97-AF65-F5344CB8AC3E}">
        <p14:creationId xmlns:p14="http://schemas.microsoft.com/office/powerpoint/2010/main" val="4005837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ircle(in)">
                                      <p:cBhvr>
                                        <p:cTn id="22" dur="2000"/>
                                        <p:tgtEl>
                                          <p:spTgt spid="8"/>
                                        </p:tgtEl>
                                      </p:cBhvr>
                                    </p:animEffect>
                                  </p:childTnLst>
                                </p:cTn>
                              </p:par>
                              <p:par>
                                <p:cTn id="23" presetID="6" presetClass="entr" presetSubtype="16" fill="hold" nodeType="with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circle(in)">
                                      <p:cBhvr>
                                        <p:cTn id="25" dur="2000"/>
                                        <p:tgtEl>
                                          <p:spTgt spid="5">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anim calcmode="lin" valueType="num">
                                      <p:cBhvr>
                                        <p:cTn id="31" dur="1000" fill="hold"/>
                                        <p:tgtEl>
                                          <p:spTgt spid="11"/>
                                        </p:tgtEl>
                                        <p:attrNameLst>
                                          <p:attrName>ppt_x</p:attrName>
                                        </p:attrNameLst>
                                      </p:cBhvr>
                                      <p:tavLst>
                                        <p:tav tm="0">
                                          <p:val>
                                            <p:strVal val="#ppt_x"/>
                                          </p:val>
                                        </p:tav>
                                        <p:tav tm="100000">
                                          <p:val>
                                            <p:strVal val="#ppt_x"/>
                                          </p:val>
                                        </p:tav>
                                      </p:tavLst>
                                    </p:anim>
                                    <p:anim calcmode="lin" valueType="num">
                                      <p:cBhvr>
                                        <p:cTn id="32" dur="1000" fill="hold"/>
                                        <p:tgtEl>
                                          <p:spTgt spid="11"/>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animEffect transition="in" filter="fade">
                                      <p:cBhvr>
                                        <p:cTn id="35" dur="1000"/>
                                        <p:tgtEl>
                                          <p:spTgt spid="12">
                                            <p:txEl>
                                              <p:pRg st="0" end="0"/>
                                            </p:txEl>
                                          </p:spTgt>
                                        </p:tgtEl>
                                      </p:cBhvr>
                                    </p:animEffect>
                                    <p:anim calcmode="lin" valueType="num">
                                      <p:cBhvr>
                                        <p:cTn id="36"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12">
                                            <p:txEl>
                                              <p:pRg st="0" end="0"/>
                                            </p:txEl>
                                          </p:spTgt>
                                        </p:tgtEl>
                                        <p:attrNameLst>
                                          <p:attrName>ppt_y</p:attrName>
                                        </p:attrNameLst>
                                      </p:cBhvr>
                                      <p:tavLst>
                                        <p:tav tm="0">
                                          <p:val>
                                            <p:strVal val="#ppt_y+.1"/>
                                          </p:val>
                                        </p:tav>
                                        <p:tav tm="100000">
                                          <p:val>
                                            <p:strVal val="#ppt_y"/>
                                          </p:val>
                                        </p:tav>
                                      </p:tavLst>
                                    </p:anim>
                                  </p:childTnLst>
                                </p:cTn>
                              </p:par>
                              <p:par>
                                <p:cTn id="38" presetID="10"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Payload </a:t>
            </a:r>
            <a:endParaRPr lang="en-US" dirty="0"/>
          </a:p>
        </p:txBody>
      </p:sp>
      <p:sp>
        <p:nvSpPr>
          <p:cNvPr id="5" name="TextBox 4"/>
          <p:cNvSpPr txBox="1"/>
          <p:nvPr/>
        </p:nvSpPr>
        <p:spPr>
          <a:xfrm>
            <a:off x="5615466" y="4861826"/>
            <a:ext cx="2042226" cy="33855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2200" b="1" kern="0" dirty="0" smtClean="0">
                <a:solidFill>
                  <a:schemeClr val="accent4"/>
                </a:solidFill>
                <a:ea typeface="Arial Unicode MS" pitchFamily="34" charset="-128"/>
                <a:cs typeface="Arial Unicode MS" pitchFamily="34" charset="-128"/>
              </a:rPr>
              <a:t>Encrypted data</a:t>
            </a:r>
          </a:p>
        </p:txBody>
      </p:sp>
      <p:sp>
        <p:nvSpPr>
          <p:cNvPr id="12" name="TextBox 11"/>
          <p:cNvSpPr txBox="1"/>
          <p:nvPr/>
        </p:nvSpPr>
        <p:spPr>
          <a:xfrm>
            <a:off x="8887302" y="4859343"/>
            <a:ext cx="1790555" cy="33855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2200" b="1" kern="0" dirty="0" smtClean="0">
                <a:solidFill>
                  <a:schemeClr val="accent1"/>
                </a:solidFill>
                <a:ea typeface="Arial Unicode MS" pitchFamily="34" charset="-128"/>
                <a:cs typeface="Arial Unicode MS" pitchFamily="34" charset="-128"/>
              </a:rPr>
              <a:t>Sequence No</a:t>
            </a:r>
          </a:p>
        </p:txBody>
      </p:sp>
      <p:sp>
        <p:nvSpPr>
          <p:cNvPr id="6" name="TextBox 5"/>
          <p:cNvSpPr txBox="1"/>
          <p:nvPr/>
        </p:nvSpPr>
        <p:spPr>
          <a:xfrm>
            <a:off x="8189942" y="4859343"/>
            <a:ext cx="165110" cy="33855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2200" b="1" kern="0" dirty="0" smtClean="0">
                <a:ea typeface="Arial Unicode MS" pitchFamily="34" charset="-128"/>
                <a:cs typeface="Arial Unicode MS" pitchFamily="34" charset="-128"/>
              </a:rPr>
              <a:t>+</a:t>
            </a:r>
          </a:p>
        </p:txBody>
      </p:sp>
      <p:sp>
        <p:nvSpPr>
          <p:cNvPr id="10" name="TextBox 9"/>
          <p:cNvSpPr txBox="1"/>
          <p:nvPr/>
        </p:nvSpPr>
        <p:spPr>
          <a:xfrm>
            <a:off x="5143977" y="4840524"/>
            <a:ext cx="349123" cy="38472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500" b="1" kern="0" dirty="0" smtClean="0">
                <a:solidFill>
                  <a:srgbClr val="C00000"/>
                </a:solidFill>
                <a:ea typeface="Arial Unicode MS" pitchFamily="34" charset="-128"/>
                <a:cs typeface="Arial Unicode MS" pitchFamily="34" charset="-128"/>
              </a:rPr>
              <a:t>{</a:t>
            </a:r>
          </a:p>
        </p:txBody>
      </p:sp>
      <p:sp>
        <p:nvSpPr>
          <p:cNvPr id="15" name="Text Placeholder 14"/>
          <p:cNvSpPr txBox="1">
            <a:spLocks noGrp="1"/>
          </p:cNvSpPr>
          <p:nvPr>
            <p:ph type="body" sz="quarter" idx="10"/>
          </p:nvPr>
        </p:nvSpPr>
        <p:spPr>
          <a:xfrm>
            <a:off x="10889163" y="4835621"/>
            <a:ext cx="218065" cy="38472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500" kern="0" dirty="0">
                <a:solidFill>
                  <a:srgbClr val="C00000"/>
                </a:solidFill>
                <a:ea typeface="Arial Unicode MS" pitchFamily="34" charset="-128"/>
                <a:cs typeface="Arial Unicode MS" pitchFamily="34" charset="-128"/>
              </a:rPr>
              <a:t>}</a:t>
            </a:r>
            <a:endParaRPr lang="en-US" sz="2500" b="1" kern="0" dirty="0" smtClean="0">
              <a:solidFill>
                <a:srgbClr val="C00000"/>
              </a:solidFill>
              <a:ea typeface="Arial Unicode MS" pitchFamily="34" charset="-128"/>
              <a:cs typeface="Arial Unicode MS" pitchFamily="34" charset="-128"/>
            </a:endParaRPr>
          </a:p>
        </p:txBody>
      </p:sp>
      <p:sp>
        <p:nvSpPr>
          <p:cNvPr id="16" name="TextBox 15"/>
          <p:cNvSpPr txBox="1"/>
          <p:nvPr/>
        </p:nvSpPr>
        <p:spPr>
          <a:xfrm>
            <a:off x="2656622" y="4865893"/>
            <a:ext cx="2277868" cy="338554"/>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2200" b="1" kern="0" dirty="0" smtClean="0">
                <a:solidFill>
                  <a:srgbClr val="C00000"/>
                </a:solidFill>
                <a:ea typeface="Arial Unicode MS" pitchFamily="34" charset="-128"/>
                <a:cs typeface="Arial Unicode MS" pitchFamily="34" charset="-128"/>
              </a:rPr>
              <a:t>Base64Encoding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314" y="2651761"/>
            <a:ext cx="10700915" cy="2183860"/>
          </a:xfrm>
          <a:prstGeom prst="rect">
            <a:avLst/>
          </a:prstGeom>
        </p:spPr>
      </p:pic>
    </p:spTree>
    <p:extLst>
      <p:ext uri="{BB962C8B-B14F-4D97-AF65-F5344CB8AC3E}">
        <p14:creationId xmlns:p14="http://schemas.microsoft.com/office/powerpoint/2010/main" val="832215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fade">
                                      <p:cBhvr>
                                        <p:cTn id="22" dur="500"/>
                                        <p:tgtEl>
                                          <p:spTgt spid="1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5" grpId="0" build="p"/>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8707" y="3657009"/>
            <a:ext cx="9152742" cy="628509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8680" y="2982341"/>
            <a:ext cx="2331339" cy="234152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255405" y="4530222"/>
            <a:ext cx="1634033" cy="102252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62450" y="2795438"/>
            <a:ext cx="1591300" cy="1095549"/>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74152" y="2696450"/>
            <a:ext cx="1864726" cy="2747436"/>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80153" y="2670737"/>
            <a:ext cx="6088472" cy="4180894"/>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59555" y="3057552"/>
            <a:ext cx="4999310" cy="3432977"/>
          </a:xfrm>
          <a:prstGeom prst="rect">
            <a:avLst/>
          </a:prstGeom>
        </p:spPr>
      </p:pic>
      <p:sp>
        <p:nvSpPr>
          <p:cNvPr id="2" name="Title 1"/>
          <p:cNvSpPr>
            <a:spLocks noGrp="1"/>
          </p:cNvSpPr>
          <p:nvPr>
            <p:ph type="title"/>
          </p:nvPr>
        </p:nvSpPr>
        <p:spPr/>
        <p:txBody>
          <a:bodyPr/>
          <a:lstStyle/>
          <a:p>
            <a:r>
              <a:rPr lang="en-US" dirty="0" smtClean="0"/>
              <a:t>Attack models</a:t>
            </a:r>
            <a:endParaRPr lang="en-US" dirty="0"/>
          </a:p>
        </p:txBody>
      </p:sp>
      <p:sp>
        <p:nvSpPr>
          <p:cNvPr id="3" name="Text Placeholder 2"/>
          <p:cNvSpPr>
            <a:spLocks noGrp="1"/>
          </p:cNvSpPr>
          <p:nvPr>
            <p:ph type="body" sz="quarter" idx="10"/>
          </p:nvPr>
        </p:nvSpPr>
        <p:spPr>
          <a:xfrm>
            <a:off x="324000" y="1533378"/>
            <a:ext cx="11545200" cy="4549743"/>
          </a:xfrm>
        </p:spPr>
        <p:txBody>
          <a:bodyPr/>
          <a:lstStyle/>
          <a:p>
            <a:r>
              <a:rPr lang="en-US" dirty="0" smtClean="0"/>
              <a:t>Three </a:t>
            </a:r>
            <a:r>
              <a:rPr lang="en-US" dirty="0"/>
              <a:t>targets</a:t>
            </a:r>
            <a:r>
              <a:rPr lang="en-US" dirty="0" smtClean="0"/>
              <a:t>:</a:t>
            </a:r>
          </a:p>
          <a:p>
            <a:pPr marL="342900" indent="-342900">
              <a:buFont typeface="Wingdings" panose="05000000000000000000" pitchFamily="2" charset="2"/>
              <a:buChar char="q"/>
            </a:pPr>
            <a:r>
              <a:rPr lang="en-US" sz="2200" dirty="0" smtClean="0"/>
              <a:t>Communications between devices and systems</a:t>
            </a:r>
          </a:p>
          <a:p>
            <a:pPr marL="522900" lvl="2" indent="-342900">
              <a:buFont typeface="Wingdings" panose="05000000000000000000" pitchFamily="2" charset="2"/>
              <a:buChar char="§"/>
            </a:pPr>
            <a:r>
              <a:rPr lang="en-US" b="0" dirty="0" smtClean="0"/>
              <a:t>Between PLCs and SIGFOX.</a:t>
            </a:r>
          </a:p>
          <a:p>
            <a:pPr marL="522900" lvl="2" indent="-342900">
              <a:buFont typeface="Wingdings" panose="05000000000000000000" pitchFamily="2" charset="2"/>
              <a:buChar char="§"/>
            </a:pPr>
            <a:r>
              <a:rPr lang="en-US" b="0" dirty="0" smtClean="0"/>
              <a:t>Between PLCs and SAP HANA Cloud Platform (SAP HCP).</a:t>
            </a:r>
          </a:p>
          <a:p>
            <a:pPr marL="522900" lvl="2" indent="-342900">
              <a:buFont typeface="Wingdings" panose="05000000000000000000" pitchFamily="2" charset="2"/>
              <a:buChar char="§"/>
            </a:pPr>
            <a:r>
              <a:rPr lang="en-US" b="0" dirty="0" smtClean="0"/>
              <a:t>Between SIGFOX and SAP HCP.</a:t>
            </a:r>
            <a:endParaRPr lang="en-US" dirty="0"/>
          </a:p>
          <a:p>
            <a:pPr marL="285750" lvl="1" indent="-285750">
              <a:buFont typeface="Wingdings" panose="05000000000000000000" pitchFamily="2" charset="2"/>
              <a:buChar char="q"/>
            </a:pPr>
            <a:r>
              <a:rPr lang="en-US" sz="2200" b="1" dirty="0" smtClean="0"/>
              <a:t> Devices</a:t>
            </a:r>
          </a:p>
          <a:p>
            <a:pPr marL="522900" lvl="2" indent="-342900">
              <a:buFont typeface="Wingdings" panose="05000000000000000000" pitchFamily="2" charset="2"/>
              <a:buChar char="§"/>
            </a:pPr>
            <a:r>
              <a:rPr lang="en-US" b="0" dirty="0" smtClean="0"/>
              <a:t>Sensors</a:t>
            </a:r>
            <a:endParaRPr lang="en-US" b="0" dirty="0"/>
          </a:p>
          <a:p>
            <a:pPr marL="522900" lvl="2" indent="-342900">
              <a:buFont typeface="Wingdings" panose="05000000000000000000" pitchFamily="2" charset="2"/>
              <a:buChar char="§"/>
            </a:pPr>
            <a:r>
              <a:rPr lang="en-US" b="0" dirty="0" smtClean="0"/>
              <a:t>Programmable </a:t>
            </a:r>
            <a:r>
              <a:rPr lang="en-US" b="0" dirty="0"/>
              <a:t>Logic Controllers (PLCs)</a:t>
            </a:r>
          </a:p>
          <a:p>
            <a:pPr marL="522900" lvl="2" indent="-342900">
              <a:buFont typeface="Wingdings" panose="05000000000000000000" pitchFamily="2" charset="2"/>
              <a:buChar char="§"/>
            </a:pPr>
            <a:r>
              <a:rPr lang="en-US" b="0" dirty="0" smtClean="0"/>
              <a:t>SIGFOX modems</a:t>
            </a:r>
          </a:p>
          <a:p>
            <a:pPr marL="342900" lvl="1" indent="-342900">
              <a:buFont typeface="Wingdings" panose="05000000000000000000" pitchFamily="2" charset="2"/>
              <a:buChar char="q"/>
            </a:pPr>
            <a:r>
              <a:rPr lang="en-US" sz="2200" b="1" dirty="0"/>
              <a:t>Back-end </a:t>
            </a:r>
            <a:r>
              <a:rPr lang="en-US" sz="2200" b="1" dirty="0" smtClean="0"/>
              <a:t>systems</a:t>
            </a:r>
          </a:p>
          <a:p>
            <a:pPr marL="522900" lvl="2" indent="-342900">
              <a:buFont typeface="Wingdings" panose="05000000000000000000" pitchFamily="2" charset="2"/>
              <a:buChar char="§"/>
            </a:pPr>
            <a:r>
              <a:rPr lang="en-US" b="0" dirty="0" smtClean="0"/>
              <a:t>SIGFOX</a:t>
            </a:r>
            <a:endParaRPr lang="en-US" b="0" dirty="0"/>
          </a:p>
          <a:p>
            <a:pPr marL="522900" lvl="2" indent="-342900">
              <a:buFont typeface="Wingdings" panose="05000000000000000000" pitchFamily="2" charset="2"/>
              <a:buChar char="§"/>
            </a:pPr>
            <a:r>
              <a:rPr lang="en-US" b="0" dirty="0" smtClean="0"/>
              <a:t>SAP </a:t>
            </a:r>
            <a:r>
              <a:rPr lang="en-US" b="0" dirty="0"/>
              <a:t>HCP</a:t>
            </a:r>
          </a:p>
        </p:txBody>
      </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8707" y="1365738"/>
            <a:ext cx="8565545" cy="5881876"/>
          </a:xfrm>
          <a:prstGeom prst="rect">
            <a:avLst/>
          </a:prstGeom>
        </p:spPr>
      </p:pic>
    </p:spTree>
    <p:extLst>
      <p:ext uri="{BB962C8B-B14F-4D97-AF65-F5344CB8AC3E}">
        <p14:creationId xmlns:p14="http://schemas.microsoft.com/office/powerpoint/2010/main" val="3103831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fade">
                                      <p:cBhvr>
                                        <p:cTn id="17" dur="500"/>
                                        <p:tgtEl>
                                          <p:spTgt spid="3">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42" presetClass="entr" presetSubtype="0" fill="hold" nodeType="afterEffect">
                                  <p:stCondLst>
                                    <p:cond delay="50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42" presetClass="entr" presetSubtype="0" fill="hold" nodeType="afterEffect">
                                  <p:stCondLst>
                                    <p:cond delay="50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7" fill="hold">
                            <p:stCondLst>
                              <p:cond delay="4000"/>
                            </p:stCondLst>
                            <p:childTnLst>
                              <p:par>
                                <p:cTn id="38" presetID="10" presetClass="entr" presetSubtype="0"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par>
                                <p:cTn id="41" presetID="10"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fade">
                                      <p:cBhvr>
                                        <p:cTn id="48" dur="1000"/>
                                        <p:tgtEl>
                                          <p:spTgt spid="3">
                                            <p:txEl>
                                              <p:pRg st="6" end="6"/>
                                            </p:txEl>
                                          </p:spTgt>
                                        </p:tgtEl>
                                      </p:cBhvr>
                                    </p:animEffect>
                                    <p:anim calcmode="lin" valueType="num">
                                      <p:cBhvr>
                                        <p:cTn id="4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Effect transition="in" filter="fade">
                                      <p:cBhvr>
                                        <p:cTn id="59" dur="1000"/>
                                        <p:tgtEl>
                                          <p:spTgt spid="3">
                                            <p:txEl>
                                              <p:pRg st="7" end="7"/>
                                            </p:txEl>
                                          </p:spTgt>
                                        </p:tgtEl>
                                      </p:cBhvr>
                                    </p:animEffect>
                                    <p:anim calcmode="lin" valueType="num">
                                      <p:cBhvr>
                                        <p:cTn id="6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62" fill="hold">
                            <p:stCondLst>
                              <p:cond delay="1000"/>
                            </p:stCondLst>
                            <p:childTnLst>
                              <p:par>
                                <p:cTn id="63" presetID="10" presetClass="entr" presetSubtype="0" fill="hold" nodeType="after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par>
                                <p:cTn id="66" presetID="10" presetClass="entr" presetSubtype="0" fill="hold" nodeType="with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
                                            <p:txEl>
                                              <p:pRg st="8" end="8"/>
                                            </p:txEl>
                                          </p:spTgt>
                                        </p:tgtEl>
                                        <p:attrNameLst>
                                          <p:attrName>style.visibility</p:attrName>
                                        </p:attrNameLst>
                                      </p:cBhvr>
                                      <p:to>
                                        <p:strVal val="visible"/>
                                      </p:to>
                                    </p:set>
                                    <p:animEffect transition="in" filter="fade">
                                      <p:cBhvr>
                                        <p:cTn id="73" dur="1000"/>
                                        <p:tgtEl>
                                          <p:spTgt spid="3">
                                            <p:txEl>
                                              <p:pRg st="8" end="8"/>
                                            </p:txEl>
                                          </p:spTgt>
                                        </p:tgtEl>
                                      </p:cBhvr>
                                    </p:animEffect>
                                    <p:anim calcmode="lin" valueType="num">
                                      <p:cBhvr>
                                        <p:cTn id="7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7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par>
                          <p:cTn id="76" fill="hold">
                            <p:stCondLst>
                              <p:cond delay="1000"/>
                            </p:stCondLst>
                            <p:childTnLst>
                              <p:par>
                                <p:cTn id="77" presetID="10" presetClass="entr" presetSubtype="0" fill="hold" nodeType="after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fade">
                                      <p:cBhvr>
                                        <p:cTn id="79"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3">
                                            <p:txEl>
                                              <p:pRg st="10" end="10"/>
                                            </p:txEl>
                                          </p:spTgt>
                                        </p:tgtEl>
                                        <p:attrNameLst>
                                          <p:attrName>style.visibility</p:attrName>
                                        </p:attrNameLst>
                                      </p:cBhvr>
                                      <p:to>
                                        <p:strVal val="visible"/>
                                      </p:to>
                                    </p:set>
                                    <p:animEffect transition="in" filter="fade">
                                      <p:cBhvr>
                                        <p:cTn id="84" dur="1000"/>
                                        <p:tgtEl>
                                          <p:spTgt spid="3">
                                            <p:txEl>
                                              <p:pRg st="10" end="10"/>
                                            </p:txEl>
                                          </p:spTgt>
                                        </p:tgtEl>
                                      </p:cBhvr>
                                    </p:animEffect>
                                    <p:anim calcmode="lin" valueType="num">
                                      <p:cBhvr>
                                        <p:cTn id="85"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par>
                          <p:cTn id="87" fill="hold">
                            <p:stCondLst>
                              <p:cond delay="1000"/>
                            </p:stCondLst>
                            <p:childTnLst>
                              <p:par>
                                <p:cTn id="88" presetID="10" presetClass="entr" presetSubtype="0" fill="hold" nodeType="after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fade">
                                      <p:cBhvr>
                                        <p:cTn id="90" dur="500"/>
                                        <p:tgtEl>
                                          <p:spTgt spid="16"/>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nodeType="clickEffect">
                                  <p:stCondLst>
                                    <p:cond delay="0"/>
                                  </p:stCondLst>
                                  <p:childTnLst>
                                    <p:set>
                                      <p:cBhvr>
                                        <p:cTn id="94" dur="1" fill="hold">
                                          <p:stCondLst>
                                            <p:cond delay="0"/>
                                          </p:stCondLst>
                                        </p:cTn>
                                        <p:tgtEl>
                                          <p:spTgt spid="3">
                                            <p:txEl>
                                              <p:pRg st="11" end="11"/>
                                            </p:txEl>
                                          </p:spTgt>
                                        </p:tgtEl>
                                        <p:attrNameLst>
                                          <p:attrName>style.visibility</p:attrName>
                                        </p:attrNameLst>
                                      </p:cBhvr>
                                      <p:to>
                                        <p:strVal val="visible"/>
                                      </p:to>
                                    </p:set>
                                    <p:animEffect transition="in" filter="fade">
                                      <p:cBhvr>
                                        <p:cTn id="95" dur="1000"/>
                                        <p:tgtEl>
                                          <p:spTgt spid="3">
                                            <p:txEl>
                                              <p:pRg st="11" end="11"/>
                                            </p:txEl>
                                          </p:spTgt>
                                        </p:tgtEl>
                                      </p:cBhvr>
                                    </p:animEffect>
                                    <p:anim calcmode="lin" valueType="num">
                                      <p:cBhvr>
                                        <p:cTn id="96"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97"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par>
                          <p:cTn id="98" fill="hold">
                            <p:stCondLst>
                              <p:cond delay="1000"/>
                            </p:stCondLst>
                            <p:childTnLst>
                              <p:par>
                                <p:cTn id="99" presetID="10" presetClass="entr" presetSubtype="0" fill="hold" nodeType="afterEffect">
                                  <p:stCondLst>
                                    <p:cond delay="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 </a:t>
            </a:r>
            <a:r>
              <a:rPr lang="en-US" dirty="0" smtClean="0"/>
              <a:t>models</a:t>
            </a:r>
            <a:br>
              <a:rPr lang="en-US" dirty="0" smtClean="0"/>
            </a:br>
            <a:r>
              <a:rPr lang="en-US" sz="2000" dirty="0"/>
              <a:t>Communications between devices and </a:t>
            </a:r>
            <a:r>
              <a:rPr lang="en-US" sz="2000" dirty="0" smtClean="0"/>
              <a:t>systems</a:t>
            </a:r>
            <a:endParaRPr lang="en-US" sz="2000" dirty="0"/>
          </a:p>
        </p:txBody>
      </p:sp>
      <p:sp>
        <p:nvSpPr>
          <p:cNvPr id="3" name="Text Placeholder 2"/>
          <p:cNvSpPr>
            <a:spLocks noGrp="1"/>
          </p:cNvSpPr>
          <p:nvPr>
            <p:ph type="body" sz="quarter" idx="10"/>
          </p:nvPr>
        </p:nvSpPr>
        <p:spPr>
          <a:xfrm>
            <a:off x="324000" y="2239719"/>
            <a:ext cx="11545200" cy="3002842"/>
          </a:xfrm>
        </p:spPr>
        <p:txBody>
          <a:bodyPr/>
          <a:lstStyle/>
          <a:p>
            <a:pPr marL="342900" indent="-342900">
              <a:buFont typeface="Wingdings" panose="05000000000000000000" pitchFamily="2" charset="2"/>
              <a:buChar char="q"/>
            </a:pPr>
            <a:r>
              <a:rPr lang="en-US" sz="2500" b="0" dirty="0"/>
              <a:t>Replay </a:t>
            </a:r>
            <a:r>
              <a:rPr lang="en-US" sz="2500" b="0" dirty="0" smtClean="0"/>
              <a:t>attack</a:t>
            </a:r>
          </a:p>
          <a:p>
            <a:pPr marL="342900" indent="-342900">
              <a:buFont typeface="Wingdings" panose="05000000000000000000" pitchFamily="2" charset="2"/>
              <a:buChar char="q"/>
            </a:pPr>
            <a:r>
              <a:rPr lang="en-US" sz="2500" b="0" dirty="0" err="1"/>
              <a:t>Ciphertext</a:t>
            </a:r>
            <a:r>
              <a:rPr lang="en-US" sz="2500" b="0" dirty="0"/>
              <a:t>-only </a:t>
            </a:r>
            <a:r>
              <a:rPr lang="en-US" sz="2500" b="0" dirty="0" smtClean="0"/>
              <a:t>attack</a:t>
            </a:r>
          </a:p>
          <a:p>
            <a:pPr marL="342900" indent="-342900">
              <a:buFont typeface="Wingdings" panose="05000000000000000000" pitchFamily="2" charset="2"/>
              <a:buChar char="q"/>
            </a:pPr>
            <a:r>
              <a:rPr lang="en-US" sz="2500" b="0" dirty="0"/>
              <a:t>Payload </a:t>
            </a:r>
            <a:r>
              <a:rPr lang="en-US" sz="2500" b="0" dirty="0" smtClean="0"/>
              <a:t>modification</a:t>
            </a:r>
          </a:p>
          <a:p>
            <a:pPr marL="342900" indent="-342900">
              <a:buFont typeface="Wingdings" panose="05000000000000000000" pitchFamily="2" charset="2"/>
              <a:buChar char="q"/>
            </a:pPr>
            <a:r>
              <a:rPr lang="en-US" sz="2500" b="0" dirty="0"/>
              <a:t>Brute-force </a:t>
            </a:r>
            <a:r>
              <a:rPr lang="en-US" sz="2500" b="0" dirty="0" smtClean="0"/>
              <a:t>attack</a:t>
            </a:r>
          </a:p>
          <a:p>
            <a:endParaRPr lang="en-US" b="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793" y="1522926"/>
            <a:ext cx="6504983" cy="446690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9330" y="1522926"/>
            <a:ext cx="6195908" cy="4254669"/>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4793" y="1450926"/>
            <a:ext cx="6405608" cy="4398668"/>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5813" y="1773407"/>
            <a:ext cx="5883567" cy="4040188"/>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97467" y="1486926"/>
            <a:ext cx="6161913" cy="4216427"/>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600" y="2378815"/>
            <a:ext cx="4559935" cy="3131263"/>
          </a:xfrm>
          <a:prstGeom prst="rect">
            <a:avLst/>
          </a:prstGeom>
        </p:spPr>
      </p:pic>
    </p:spTree>
    <p:extLst>
      <p:ext uri="{BB962C8B-B14F-4D97-AF65-F5344CB8AC3E}">
        <p14:creationId xmlns:p14="http://schemas.microsoft.com/office/powerpoint/2010/main" val="10283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par>
                          <p:cTn id="23" fill="hold">
                            <p:stCondLst>
                              <p:cond delay="500"/>
                            </p:stCondLst>
                            <p:childTnLst>
                              <p:par>
                                <p:cTn id="24" presetID="10" presetClass="entr" presetSubtype="0" fill="hold" nodeType="afterEffect">
                                  <p:stCondLst>
                                    <p:cond delay="100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childTnLst>
                                </p:cTn>
                              </p:par>
                            </p:childTnLst>
                          </p:cTn>
                        </p:par>
                        <p:par>
                          <p:cTn id="27" fill="hold">
                            <p:stCondLst>
                              <p:cond delay="2500"/>
                            </p:stCondLst>
                            <p:childTnLst>
                              <p:par>
                                <p:cTn id="28" presetID="10" presetClass="entr" presetSubtype="0" fill="hold" nodeType="afterEffect">
                                  <p:stCondLst>
                                    <p:cond delay="100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5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subTnLst>
                                    <p:set>
                                      <p:cBhvr override="childStyle">
                                        <p:cTn dur="1" fill="hold" display="0" masterRel="sameClick" afterEffect="1">
                                          <p:stCondLst>
                                            <p:cond evt="end" delay="0">
                                              <p:tn val="43"/>
                                            </p:cond>
                                          </p:stCondLst>
                                        </p:cTn>
                                        <p:tgtEl>
                                          <p:spTgt spid="15"/>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2471" y="1340069"/>
            <a:ext cx="7618550" cy="4917522"/>
          </a:xfrm>
          <a:prstGeom prst="rect">
            <a:avLst/>
          </a:prstGeom>
        </p:spPr>
      </p:pic>
      <p:sp>
        <p:nvSpPr>
          <p:cNvPr id="2" name="Title 1"/>
          <p:cNvSpPr>
            <a:spLocks noGrp="1"/>
          </p:cNvSpPr>
          <p:nvPr>
            <p:ph type="title"/>
          </p:nvPr>
        </p:nvSpPr>
        <p:spPr/>
        <p:txBody>
          <a:bodyPr/>
          <a:lstStyle/>
          <a:p>
            <a:r>
              <a:rPr lang="en-US" dirty="0"/>
              <a:t>Attack </a:t>
            </a:r>
            <a:r>
              <a:rPr lang="en-US" dirty="0" smtClean="0"/>
              <a:t>models</a:t>
            </a:r>
            <a:br>
              <a:rPr lang="en-US" dirty="0" smtClean="0"/>
            </a:br>
            <a:r>
              <a:rPr lang="en-US" sz="2000" dirty="0"/>
              <a:t>Devices</a:t>
            </a:r>
          </a:p>
        </p:txBody>
      </p:sp>
      <p:sp>
        <p:nvSpPr>
          <p:cNvPr id="3" name="Text Placeholder 2"/>
          <p:cNvSpPr>
            <a:spLocks noGrp="1"/>
          </p:cNvSpPr>
          <p:nvPr>
            <p:ph type="body" sz="quarter" idx="10"/>
          </p:nvPr>
        </p:nvSpPr>
        <p:spPr>
          <a:xfrm>
            <a:off x="324000" y="2239719"/>
            <a:ext cx="11545200" cy="3002842"/>
          </a:xfrm>
        </p:spPr>
        <p:txBody>
          <a:bodyPr/>
          <a:lstStyle/>
          <a:p>
            <a:pPr marL="342900" indent="-342900">
              <a:buFont typeface="Wingdings" panose="05000000000000000000" pitchFamily="2" charset="2"/>
              <a:buChar char="q"/>
            </a:pPr>
            <a:r>
              <a:rPr lang="en-US" sz="2500" b="0" dirty="0" smtClean="0"/>
              <a:t>Hacking </a:t>
            </a:r>
          </a:p>
          <a:p>
            <a:pPr marL="522900" lvl="2" indent="-342900">
              <a:buFont typeface="Wingdings" panose="05000000000000000000" pitchFamily="2" charset="2"/>
              <a:buChar char="q"/>
            </a:pPr>
            <a:r>
              <a:rPr lang="en-US" sz="2300" dirty="0" smtClean="0"/>
              <a:t>Device Physical Interfaces</a:t>
            </a:r>
          </a:p>
          <a:p>
            <a:pPr marL="522900" lvl="2" indent="-342900">
              <a:buFont typeface="Wingdings" panose="05000000000000000000" pitchFamily="2" charset="2"/>
              <a:buChar char="q"/>
            </a:pPr>
            <a:r>
              <a:rPr lang="en-US" sz="2300" dirty="0" smtClean="0"/>
              <a:t>Device Memory</a:t>
            </a:r>
          </a:p>
          <a:p>
            <a:pPr marL="522900" lvl="2" indent="-342900">
              <a:buFont typeface="Wingdings" panose="05000000000000000000" pitchFamily="2" charset="2"/>
              <a:buChar char="q"/>
            </a:pPr>
            <a:r>
              <a:rPr lang="en-US" sz="2300" dirty="0"/>
              <a:t>Local Data Storage</a:t>
            </a:r>
            <a:endParaRPr lang="en-US" sz="2300" b="0" dirty="0" smtClean="0"/>
          </a:p>
          <a:p>
            <a:endParaRPr lang="en-US" b="0" dirty="0"/>
          </a:p>
        </p:txBody>
      </p:sp>
    </p:spTree>
    <p:extLst>
      <p:ext uri="{BB962C8B-B14F-4D97-AF65-F5344CB8AC3E}">
        <p14:creationId xmlns:p14="http://schemas.microsoft.com/office/powerpoint/2010/main" val="48358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circle(in)">
                                      <p:cBhvr>
                                        <p:cTn id="2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12" y="2932388"/>
            <a:ext cx="10952063" cy="2512768"/>
          </a:xfrm>
          <a:prstGeom prst="rect">
            <a:avLst/>
          </a:prstGeom>
        </p:spPr>
      </p:pic>
      <p:pic>
        <p:nvPicPr>
          <p:cNvPr id="11" name="Picture 10"/>
          <p:cNvPicPr>
            <a:picLocks noChangeAspect="1"/>
          </p:cNvPicPr>
          <p:nvPr/>
        </p:nvPicPr>
        <p:blipFill>
          <a:blip r:embed="rId4"/>
          <a:stretch>
            <a:fillRect/>
          </a:stretch>
        </p:blipFill>
        <p:spPr>
          <a:xfrm>
            <a:off x="1652577" y="3822994"/>
            <a:ext cx="8821132" cy="2490483"/>
          </a:xfrm>
          <a:prstGeom prst="rect">
            <a:avLst/>
          </a:prstGeom>
        </p:spPr>
      </p:pic>
      <p:pic>
        <p:nvPicPr>
          <p:cNvPr id="10" name="Picture 9"/>
          <p:cNvPicPr>
            <a:picLocks noChangeAspect="1"/>
          </p:cNvPicPr>
          <p:nvPr/>
        </p:nvPicPr>
        <p:blipFill>
          <a:blip r:embed="rId5"/>
          <a:stretch>
            <a:fillRect/>
          </a:stretch>
        </p:blipFill>
        <p:spPr>
          <a:xfrm>
            <a:off x="1638918" y="3741140"/>
            <a:ext cx="8915362" cy="2654192"/>
          </a:xfrm>
          <a:prstGeom prst="rect">
            <a:avLst/>
          </a:prstGeom>
        </p:spPr>
      </p:pic>
      <p:sp>
        <p:nvSpPr>
          <p:cNvPr id="2" name="Title 1"/>
          <p:cNvSpPr>
            <a:spLocks noGrp="1"/>
          </p:cNvSpPr>
          <p:nvPr>
            <p:ph type="title"/>
          </p:nvPr>
        </p:nvSpPr>
        <p:spPr/>
        <p:txBody>
          <a:bodyPr/>
          <a:lstStyle/>
          <a:p>
            <a:r>
              <a:rPr lang="en-US" dirty="0"/>
              <a:t>Attack </a:t>
            </a:r>
            <a:r>
              <a:rPr lang="en-US" dirty="0" smtClean="0"/>
              <a:t>models</a:t>
            </a:r>
            <a:br>
              <a:rPr lang="en-US" dirty="0" smtClean="0"/>
            </a:br>
            <a:r>
              <a:rPr lang="en-US" sz="2000" dirty="0" smtClean="0"/>
              <a:t>Back-end Systems</a:t>
            </a:r>
            <a:endParaRPr lang="en-US" sz="2000" dirty="0"/>
          </a:p>
        </p:txBody>
      </p:sp>
      <p:sp>
        <p:nvSpPr>
          <p:cNvPr id="3" name="Text Placeholder 2"/>
          <p:cNvSpPr>
            <a:spLocks noGrp="1"/>
          </p:cNvSpPr>
          <p:nvPr>
            <p:ph type="body" sz="quarter" idx="10"/>
          </p:nvPr>
        </p:nvSpPr>
        <p:spPr>
          <a:xfrm>
            <a:off x="324000" y="2239719"/>
            <a:ext cx="11545200" cy="3002842"/>
          </a:xfrm>
        </p:spPr>
        <p:txBody>
          <a:bodyPr/>
          <a:lstStyle/>
          <a:p>
            <a:pPr marL="342900" indent="-342900">
              <a:buFont typeface="Wingdings" panose="05000000000000000000" pitchFamily="2" charset="2"/>
              <a:buChar char="q"/>
            </a:pPr>
            <a:r>
              <a:rPr lang="en-US" sz="2500" b="0" dirty="0"/>
              <a:t>Attacks on SIGFOX backend</a:t>
            </a:r>
          </a:p>
          <a:p>
            <a:pPr marL="342900" indent="-342900">
              <a:buFont typeface="Wingdings" panose="05000000000000000000" pitchFamily="2" charset="2"/>
              <a:buChar char="q"/>
            </a:pPr>
            <a:r>
              <a:rPr lang="en-US" sz="2500" b="0" dirty="0"/>
              <a:t>Attacks on SAP HANA Cloud Platform</a:t>
            </a:r>
          </a:p>
          <a:p>
            <a:endParaRPr lang="en-US" b="0" dirty="0"/>
          </a:p>
        </p:txBody>
      </p:sp>
    </p:spTree>
    <p:extLst>
      <p:ext uri="{BB962C8B-B14F-4D97-AF65-F5344CB8AC3E}">
        <p14:creationId xmlns:p14="http://schemas.microsoft.com/office/powerpoint/2010/main" val="19123887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br>
              <a:rPr lang="en-US" dirty="0" smtClean="0"/>
            </a:br>
            <a:endParaRPr lang="fr-FR" dirty="0"/>
          </a:p>
        </p:txBody>
      </p:sp>
      <p:sp>
        <p:nvSpPr>
          <p:cNvPr id="3" name="Text Placeholder 2"/>
          <p:cNvSpPr>
            <a:spLocks noGrp="1"/>
          </p:cNvSpPr>
          <p:nvPr>
            <p:ph type="body" sz="quarter" idx="11"/>
          </p:nvPr>
        </p:nvSpPr>
        <p:spPr>
          <a:xfrm>
            <a:off x="324000" y="2162292"/>
            <a:ext cx="8502500" cy="4393017"/>
          </a:xfrm>
        </p:spPr>
        <p:txBody>
          <a:bodyPr/>
          <a:lstStyle/>
          <a:p>
            <a:pPr marL="457200" indent="-457200">
              <a:buFont typeface="Wingdings" panose="05000000000000000000" pitchFamily="2" charset="2"/>
              <a:buChar char="q"/>
            </a:pPr>
            <a:r>
              <a:rPr lang="en-US" sz="3000" b="0" dirty="0" smtClean="0"/>
              <a:t>In C/C++ for Arduino as a library</a:t>
            </a:r>
          </a:p>
          <a:p>
            <a:pPr marL="457200" indent="-457200">
              <a:buFont typeface="Wingdings" panose="05000000000000000000" pitchFamily="2" charset="2"/>
              <a:buChar char="q"/>
            </a:pPr>
            <a:r>
              <a:rPr lang="en-US" sz="3000" b="0" dirty="0" smtClean="0"/>
              <a:t>In Python for Raspberry Pi </a:t>
            </a:r>
          </a:p>
          <a:p>
            <a:pPr marL="457200" indent="-457200">
              <a:buFont typeface="Wingdings" panose="05000000000000000000" pitchFamily="2" charset="2"/>
              <a:buChar char="q"/>
            </a:pPr>
            <a:r>
              <a:rPr lang="en-US" sz="3000" b="0" dirty="0" smtClean="0"/>
              <a:t>In JavaScript for integrated applications</a:t>
            </a:r>
            <a:endParaRPr lang="en-US" sz="3000" b="0" dirty="0"/>
          </a:p>
        </p:txBody>
      </p:sp>
    </p:spTree>
    <p:extLst>
      <p:ext uri="{BB962C8B-B14F-4D97-AF65-F5344CB8AC3E}">
        <p14:creationId xmlns:p14="http://schemas.microsoft.com/office/powerpoint/2010/main" val="20875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of Things </a:t>
            </a:r>
            <a:r>
              <a:rPr lang="en-US" dirty="0" smtClean="0"/>
              <a:t>Devices – Arduino </a:t>
            </a:r>
            <a:endParaRPr lang="en-US" dirty="0"/>
          </a:p>
        </p:txBody>
      </p:sp>
      <p:sp>
        <p:nvSpPr>
          <p:cNvPr id="4" name="Text Placeholder 3"/>
          <p:cNvSpPr>
            <a:spLocks noGrp="1"/>
          </p:cNvSpPr>
          <p:nvPr>
            <p:ph type="body" sz="quarter" idx="11"/>
          </p:nvPr>
        </p:nvSpPr>
        <p:spPr>
          <a:xfrm>
            <a:off x="324000" y="1946392"/>
            <a:ext cx="11220300" cy="4393017"/>
          </a:xfrm>
        </p:spPr>
        <p:txBody>
          <a:bodyPr/>
          <a:lstStyle/>
          <a:p>
            <a:pPr marL="342900" indent="-342900">
              <a:buFont typeface="Wingdings" panose="05000000000000000000" pitchFamily="2" charset="2"/>
              <a:buChar char="q"/>
            </a:pPr>
            <a:r>
              <a:rPr lang="en-US" sz="2500" b="0" dirty="0" smtClean="0"/>
              <a:t>Gather </a:t>
            </a:r>
            <a:r>
              <a:rPr lang="en-US" sz="2500" b="0" dirty="0"/>
              <a:t>water consumptions, or temperature </a:t>
            </a:r>
            <a:r>
              <a:rPr lang="en-US" sz="2500" b="0" dirty="0" smtClean="0"/>
              <a:t>data from </a:t>
            </a:r>
            <a:r>
              <a:rPr lang="en-US" sz="2500" b="0" dirty="0"/>
              <a:t>sensors. </a:t>
            </a:r>
            <a:endParaRPr lang="en-US" sz="2500" b="0" dirty="0" smtClean="0"/>
          </a:p>
          <a:p>
            <a:pPr marL="342900" indent="-342900">
              <a:buFont typeface="Wingdings" panose="05000000000000000000" pitchFamily="2" charset="2"/>
              <a:buChar char="q"/>
            </a:pPr>
            <a:r>
              <a:rPr lang="en-US" sz="2500" b="0" dirty="0" smtClean="0"/>
              <a:t>Encrypt data following </a:t>
            </a:r>
            <a:r>
              <a:rPr lang="en-US" sz="2500" b="0" dirty="0"/>
              <a:t>the cryptographic </a:t>
            </a:r>
            <a:r>
              <a:rPr lang="en-US" sz="2500" b="0" dirty="0" smtClean="0"/>
              <a:t>scheme.</a:t>
            </a:r>
          </a:p>
          <a:p>
            <a:pPr marL="342900" indent="-342900">
              <a:buFont typeface="Wingdings" panose="05000000000000000000" pitchFamily="2" charset="2"/>
              <a:buChar char="q"/>
            </a:pPr>
            <a:r>
              <a:rPr lang="en-US" sz="2500" b="0" dirty="0" smtClean="0"/>
              <a:t>Send data.</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4500" y="2486894"/>
            <a:ext cx="3126400" cy="3682204"/>
          </a:xfrm>
          <a:prstGeom prst="rect">
            <a:avLst/>
          </a:prstGeom>
        </p:spPr>
      </p:pic>
    </p:spTree>
    <p:extLst>
      <p:ext uri="{BB962C8B-B14F-4D97-AF65-F5344CB8AC3E}">
        <p14:creationId xmlns:p14="http://schemas.microsoft.com/office/powerpoint/2010/main" val="1415186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barn(inVertical)">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barn(inVertical)">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fr-FR" dirty="0"/>
          </a:p>
        </p:txBody>
      </p:sp>
      <p:sp>
        <p:nvSpPr>
          <p:cNvPr id="3" name="Text Placeholder 2"/>
          <p:cNvSpPr>
            <a:spLocks noGrp="1"/>
          </p:cNvSpPr>
          <p:nvPr>
            <p:ph type="body" sz="quarter" idx="10"/>
          </p:nvPr>
        </p:nvSpPr>
        <p:spPr/>
        <p:txBody>
          <a:bodyPr/>
          <a:lstStyle/>
          <a:p>
            <a:pPr marL="457200" indent="-457200">
              <a:buFont typeface="Wingdings" panose="05000000000000000000" pitchFamily="2" charset="2"/>
              <a:buChar char="q"/>
            </a:pPr>
            <a:r>
              <a:rPr lang="en-US" sz="2800" b="1" dirty="0" smtClean="0"/>
              <a:t>INTRODUCTION</a:t>
            </a:r>
          </a:p>
          <a:p>
            <a:pPr marL="457200" indent="-457200">
              <a:buFont typeface="Wingdings" panose="05000000000000000000" pitchFamily="2" charset="2"/>
              <a:buChar char="q"/>
            </a:pPr>
            <a:r>
              <a:rPr lang="en-US" sz="2800" b="1" dirty="0" smtClean="0"/>
              <a:t>CRYPTOGRAPHY</a:t>
            </a:r>
          </a:p>
          <a:p>
            <a:pPr marL="457200" indent="-457200">
              <a:buFont typeface="Wingdings" panose="05000000000000000000" pitchFamily="2" charset="2"/>
              <a:buChar char="q"/>
            </a:pPr>
            <a:r>
              <a:rPr lang="en-US" sz="2800" b="1" dirty="0" smtClean="0"/>
              <a:t>INTERNET OF THINGS</a:t>
            </a:r>
          </a:p>
          <a:p>
            <a:pPr marL="457200" indent="-457200">
              <a:buFont typeface="Wingdings" panose="05000000000000000000" pitchFamily="2" charset="2"/>
              <a:buChar char="q"/>
            </a:pPr>
            <a:r>
              <a:rPr lang="en-US" sz="2800" b="1" dirty="0" smtClean="0"/>
              <a:t>SAP HANA CLOUD PLATFORM</a:t>
            </a:r>
          </a:p>
          <a:p>
            <a:pPr marL="457200" indent="-457200">
              <a:buFont typeface="Wingdings" panose="05000000000000000000" pitchFamily="2" charset="2"/>
              <a:buChar char="q"/>
            </a:pPr>
            <a:r>
              <a:rPr lang="en-US" sz="2800" b="1" dirty="0" smtClean="0"/>
              <a:t>DEMO</a:t>
            </a:r>
          </a:p>
          <a:p>
            <a:pPr marL="457200" indent="-457200">
              <a:buFont typeface="Wingdings" panose="05000000000000000000" pitchFamily="2" charset="2"/>
              <a:buChar char="q"/>
            </a:pPr>
            <a:r>
              <a:rPr lang="en-US" sz="2800" b="1" dirty="0" smtClean="0"/>
              <a:t>CONCLUSION</a:t>
            </a:r>
            <a:endParaRPr lang="en-US" sz="2800" b="1" dirty="0"/>
          </a:p>
          <a:p>
            <a:pPr marL="457200" indent="-457200">
              <a:buFont typeface="Wingdings" panose="05000000000000000000" pitchFamily="2" charset="2"/>
              <a:buChar char="q"/>
            </a:pPr>
            <a:endParaRPr lang="en-US" sz="2800" b="1" dirty="0"/>
          </a:p>
        </p:txBody>
      </p:sp>
    </p:spTree>
    <p:extLst>
      <p:ext uri="{BB962C8B-B14F-4D97-AF65-F5344CB8AC3E}">
        <p14:creationId xmlns:p14="http://schemas.microsoft.com/office/powerpoint/2010/main" val="1158142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1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2"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of Things </a:t>
            </a:r>
            <a:r>
              <a:rPr lang="en-US" dirty="0" smtClean="0"/>
              <a:t>Devices – Intel Edison</a:t>
            </a:r>
            <a:endParaRPr lang="en-US" dirty="0"/>
          </a:p>
        </p:txBody>
      </p:sp>
      <p:sp>
        <p:nvSpPr>
          <p:cNvPr id="4" name="Text Placeholder 3"/>
          <p:cNvSpPr>
            <a:spLocks noGrp="1"/>
          </p:cNvSpPr>
          <p:nvPr>
            <p:ph type="body" sz="quarter" idx="11"/>
          </p:nvPr>
        </p:nvSpPr>
        <p:spPr>
          <a:xfrm>
            <a:off x="324000" y="1717792"/>
            <a:ext cx="11220300" cy="4393017"/>
          </a:xfrm>
        </p:spPr>
        <p:txBody>
          <a:bodyPr/>
          <a:lstStyle/>
          <a:p>
            <a:pPr marL="457200" indent="-457200">
              <a:buFont typeface="Wingdings" panose="05000000000000000000" pitchFamily="2" charset="2"/>
              <a:buChar char="q"/>
            </a:pPr>
            <a:r>
              <a:rPr lang="en-US" sz="2800" b="0" dirty="0" smtClean="0"/>
              <a:t>Set-up Intel Edison device with </a:t>
            </a:r>
            <a:r>
              <a:rPr lang="en-US" sz="2800" b="0" dirty="0" err="1" smtClean="0"/>
              <a:t>Akene</a:t>
            </a:r>
            <a:r>
              <a:rPr lang="en-US" sz="2800" b="0" dirty="0" smtClean="0"/>
              <a:t> Shield</a:t>
            </a:r>
          </a:p>
          <a:p>
            <a:pPr marL="457200" indent="-457200">
              <a:buFont typeface="Wingdings" panose="05000000000000000000" pitchFamily="2" charset="2"/>
              <a:buChar char="q"/>
            </a:pPr>
            <a:r>
              <a:rPr lang="en-US" sz="2800" b="0" dirty="0" smtClean="0"/>
              <a:t>Push </a:t>
            </a:r>
            <a:r>
              <a:rPr lang="en-US" sz="2800" b="0" dirty="0"/>
              <a:t>data to </a:t>
            </a:r>
            <a:r>
              <a:rPr lang="en-US" sz="2800" b="0" dirty="0" smtClean="0"/>
              <a:t>SIGFOX back-end</a:t>
            </a:r>
          </a:p>
          <a:p>
            <a:pPr marL="637200" lvl="2" indent="-457200">
              <a:buFont typeface="Wingdings" panose="05000000000000000000" pitchFamily="2" charset="2"/>
              <a:buChar char="§"/>
            </a:pPr>
            <a:r>
              <a:rPr lang="en-US" sz="2500" b="0" dirty="0" smtClean="0"/>
              <a:t>Encrypt messages following the scheme</a:t>
            </a:r>
          </a:p>
          <a:p>
            <a:pPr marL="637200" lvl="2" indent="-457200">
              <a:buFont typeface="Wingdings" panose="05000000000000000000" pitchFamily="2" charset="2"/>
              <a:buChar char="§"/>
            </a:pPr>
            <a:r>
              <a:rPr lang="en-US" sz="2500" b="0" dirty="0" smtClean="0"/>
              <a:t>Send to SIGFOX back-end.</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23200" y="2588762"/>
            <a:ext cx="3409017" cy="3411268"/>
          </a:xfrm>
          <a:prstGeom prst="rect">
            <a:avLst/>
          </a:prstGeom>
        </p:spPr>
      </p:pic>
    </p:spTree>
    <p:extLst>
      <p:ext uri="{BB962C8B-B14F-4D97-AF65-F5344CB8AC3E}">
        <p14:creationId xmlns:p14="http://schemas.microsoft.com/office/powerpoint/2010/main" val="2145094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barn(inVertical)">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barn(inVertical)">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barn(inVertical)">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2042" y="1993900"/>
            <a:ext cx="3230317" cy="3951809"/>
          </a:xfrm>
          <a:prstGeom prst="rect">
            <a:avLst/>
          </a:prstGeom>
        </p:spPr>
      </p:pic>
      <p:sp>
        <p:nvSpPr>
          <p:cNvPr id="2" name="Title 1"/>
          <p:cNvSpPr>
            <a:spLocks noGrp="1"/>
          </p:cNvSpPr>
          <p:nvPr>
            <p:ph type="title"/>
          </p:nvPr>
        </p:nvSpPr>
        <p:spPr/>
        <p:txBody>
          <a:bodyPr/>
          <a:lstStyle/>
          <a:p>
            <a:r>
              <a:rPr lang="en-US" dirty="0"/>
              <a:t>Internet of Things </a:t>
            </a:r>
            <a:r>
              <a:rPr lang="en-US" dirty="0" smtClean="0"/>
              <a:t>Devices – Raspberry Pi</a:t>
            </a:r>
            <a:endParaRPr lang="en-US" dirty="0"/>
          </a:p>
        </p:txBody>
      </p:sp>
      <p:sp>
        <p:nvSpPr>
          <p:cNvPr id="4" name="Text Placeholder 3"/>
          <p:cNvSpPr>
            <a:spLocks noGrp="1"/>
          </p:cNvSpPr>
          <p:nvPr>
            <p:ph type="body" sz="quarter" idx="11"/>
          </p:nvPr>
        </p:nvSpPr>
        <p:spPr>
          <a:xfrm>
            <a:off x="324000" y="1717792"/>
            <a:ext cx="11220300" cy="4393017"/>
          </a:xfrm>
        </p:spPr>
        <p:txBody>
          <a:bodyPr/>
          <a:lstStyle/>
          <a:p>
            <a:pPr marL="457200" indent="-457200">
              <a:buFont typeface="Wingdings" panose="05000000000000000000" pitchFamily="2" charset="2"/>
              <a:buChar char="q"/>
            </a:pPr>
            <a:r>
              <a:rPr lang="en-US" sz="2800" b="0" dirty="0" smtClean="0"/>
              <a:t>Push </a:t>
            </a:r>
            <a:r>
              <a:rPr lang="en-US" sz="2800" b="0" dirty="0"/>
              <a:t>data to HCP </a:t>
            </a:r>
            <a:r>
              <a:rPr lang="en-US" sz="2800" b="0" dirty="0" err="1"/>
              <a:t>IoT</a:t>
            </a:r>
            <a:r>
              <a:rPr lang="en-US" sz="2800" b="0" dirty="0"/>
              <a:t> </a:t>
            </a:r>
            <a:r>
              <a:rPr lang="en-US" sz="2800" b="0" dirty="0" smtClean="0"/>
              <a:t>Service</a:t>
            </a:r>
          </a:p>
          <a:p>
            <a:pPr marL="637200" lvl="2" indent="-457200">
              <a:buFont typeface="Wingdings" panose="05000000000000000000" pitchFamily="2" charset="2"/>
              <a:buChar char="§"/>
            </a:pPr>
            <a:r>
              <a:rPr lang="en-US" sz="2500" b="0" dirty="0" smtClean="0"/>
              <a:t>Directly </a:t>
            </a:r>
            <a:r>
              <a:rPr lang="en-US" sz="2500" b="0" dirty="0"/>
              <a:t>collect encrypted data from </a:t>
            </a:r>
            <a:r>
              <a:rPr lang="en-US" sz="2500" b="0" dirty="0" smtClean="0"/>
              <a:t>Arduino,</a:t>
            </a:r>
            <a:br>
              <a:rPr lang="en-US" sz="2500" b="0" dirty="0" smtClean="0"/>
            </a:br>
            <a:r>
              <a:rPr lang="en-US" sz="2500" b="0" dirty="0" smtClean="0"/>
              <a:t>and </a:t>
            </a:r>
            <a:r>
              <a:rPr lang="en-US" sz="2500" b="0" dirty="0"/>
              <a:t>push it to SAP </a:t>
            </a:r>
            <a:r>
              <a:rPr lang="en-US" sz="2500" b="0" dirty="0" smtClean="0"/>
              <a:t>HCP </a:t>
            </a:r>
            <a:r>
              <a:rPr lang="en-US" sz="2500" b="0" dirty="0" err="1" smtClean="0"/>
              <a:t>IoT</a:t>
            </a:r>
            <a:r>
              <a:rPr lang="en-US" sz="2500" b="0" dirty="0" smtClean="0"/>
              <a:t>.</a:t>
            </a:r>
            <a:endParaRPr lang="en-US" sz="2500" b="0" dirty="0"/>
          </a:p>
          <a:p>
            <a:pPr marL="637200" lvl="2" indent="-457200">
              <a:buFont typeface="Wingdings" panose="05000000000000000000" pitchFamily="2" charset="2"/>
              <a:buChar char="§"/>
            </a:pPr>
            <a:r>
              <a:rPr lang="en-US" sz="2500" b="0" dirty="0" smtClean="0"/>
              <a:t>Take offline </a:t>
            </a:r>
            <a:r>
              <a:rPr lang="en-US" sz="2500" b="0" dirty="0"/>
              <a:t>data, encrypt it, </a:t>
            </a:r>
            <a:r>
              <a:rPr lang="en-US" sz="2500" b="0" dirty="0" smtClean="0"/>
              <a:t/>
            </a:r>
            <a:br>
              <a:rPr lang="en-US" sz="2500" b="0" dirty="0" smtClean="0"/>
            </a:br>
            <a:r>
              <a:rPr lang="en-US" sz="2500" b="0" dirty="0" smtClean="0"/>
              <a:t>and </a:t>
            </a:r>
            <a:r>
              <a:rPr lang="en-US" sz="2500" b="0" dirty="0"/>
              <a:t>send it to SAP HCP </a:t>
            </a:r>
            <a:r>
              <a:rPr lang="en-US" sz="2500" b="0" dirty="0" err="1"/>
              <a:t>IoT</a:t>
            </a:r>
            <a:r>
              <a:rPr lang="en-US" sz="2500" b="0" dirty="0"/>
              <a:t>.</a:t>
            </a:r>
          </a:p>
          <a:p>
            <a:pPr marL="637200" lvl="2" indent="-457200">
              <a:buFont typeface="Wingdings" panose="05000000000000000000" pitchFamily="2" charset="2"/>
              <a:buChar char="§"/>
            </a:pPr>
            <a:r>
              <a:rPr lang="en-US" sz="2500" b="0" dirty="0" smtClean="0"/>
              <a:t>Extract</a:t>
            </a:r>
            <a:r>
              <a:rPr lang="en-US" sz="2500" b="0" dirty="0"/>
              <a:t>, and send geolocation data </a:t>
            </a:r>
            <a:r>
              <a:rPr lang="en-US" sz="2500" b="0" dirty="0" smtClean="0"/>
              <a:t>to </a:t>
            </a:r>
            <a:br>
              <a:rPr lang="en-US" sz="2500" b="0" dirty="0" smtClean="0"/>
            </a:br>
            <a:r>
              <a:rPr lang="en-US" sz="2500" b="0" dirty="0" smtClean="0"/>
              <a:t>SAP </a:t>
            </a:r>
            <a:r>
              <a:rPr lang="en-US" sz="2500" b="0" dirty="0"/>
              <a:t>HCP </a:t>
            </a:r>
            <a:r>
              <a:rPr lang="en-US" sz="2500" b="0" dirty="0" err="1" smtClean="0"/>
              <a:t>IoT</a:t>
            </a:r>
            <a:r>
              <a:rPr lang="en-US" sz="2500" b="0" dirty="0" smtClean="0"/>
              <a:t> follow the cryptographic scheme.</a:t>
            </a:r>
          </a:p>
        </p:txBody>
      </p:sp>
    </p:spTree>
    <p:extLst>
      <p:ext uri="{BB962C8B-B14F-4D97-AF65-F5344CB8AC3E}">
        <p14:creationId xmlns:p14="http://schemas.microsoft.com/office/powerpoint/2010/main" val="2822199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barn(inVertical)">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barn(inVertical)">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barn(inVertical)">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of Things</a:t>
            </a:r>
            <a:br>
              <a:rPr lang="en-US" dirty="0" smtClean="0"/>
            </a:br>
            <a:r>
              <a:rPr lang="en-US" sz="2000" dirty="0"/>
              <a:t>SIGFOX - </a:t>
            </a:r>
            <a:r>
              <a:rPr lang="en-US" sz="2000" dirty="0" err="1"/>
              <a:t>IoT</a:t>
            </a:r>
            <a:r>
              <a:rPr lang="en-US" sz="2000" dirty="0"/>
              <a:t> Network </a:t>
            </a:r>
            <a:r>
              <a:rPr lang="en-US" sz="2000" dirty="0" smtClean="0"/>
              <a:t>Provider</a:t>
            </a:r>
            <a:endParaRPr lang="fr-FR" sz="2000" dirty="0"/>
          </a:p>
        </p:txBody>
      </p:sp>
      <p:sp>
        <p:nvSpPr>
          <p:cNvPr id="3" name="Text Placeholder 2"/>
          <p:cNvSpPr>
            <a:spLocks noGrp="1"/>
          </p:cNvSpPr>
          <p:nvPr>
            <p:ph type="body" sz="quarter" idx="10"/>
          </p:nvPr>
        </p:nvSpPr>
        <p:spPr>
          <a:xfrm>
            <a:off x="1673157" y="1518027"/>
            <a:ext cx="3356043" cy="545566"/>
          </a:xfrm>
        </p:spPr>
        <p:txBody>
          <a:bodyPr/>
          <a:lstStyle/>
          <a:p>
            <a:pPr lvl="0" algn="ctr"/>
            <a:r>
              <a:rPr lang="en-US" dirty="0" smtClean="0"/>
              <a:t>Callback configuration</a:t>
            </a:r>
            <a:endParaRPr lang="en-US" dirty="0"/>
          </a:p>
          <a:p>
            <a:pPr marL="342900" lvl="0" indent="-342900">
              <a:buFontTx/>
              <a:buChar char="-"/>
            </a:pPr>
            <a:endParaRPr lang="fr-FR" dirty="0"/>
          </a:p>
        </p:txBody>
      </p:sp>
      <p:sp>
        <p:nvSpPr>
          <p:cNvPr id="4" name="Text Placeholder 3"/>
          <p:cNvSpPr>
            <a:spLocks noGrp="1"/>
          </p:cNvSpPr>
          <p:nvPr>
            <p:ph type="body" sz="quarter" idx="14"/>
          </p:nvPr>
        </p:nvSpPr>
        <p:spPr>
          <a:xfrm>
            <a:off x="7582923" y="1518027"/>
            <a:ext cx="3222886" cy="550675"/>
          </a:xfrm>
        </p:spPr>
        <p:txBody>
          <a:bodyPr/>
          <a:lstStyle/>
          <a:p>
            <a:pPr lvl="0" algn="ctr"/>
            <a:r>
              <a:rPr lang="en-US" dirty="0" smtClean="0"/>
              <a:t>Downlink callbacks</a:t>
            </a:r>
          </a:p>
          <a:p>
            <a:pPr marL="342900" lvl="0" indent="-342900">
              <a:buFontTx/>
              <a:buChar char="-"/>
            </a:pPr>
            <a:endParaRPr lang="fr-FR" dirty="0"/>
          </a:p>
          <a:p>
            <a:endParaRPr lang="fr-FR" dirty="0"/>
          </a:p>
        </p:txBody>
      </p:sp>
      <p:pic>
        <p:nvPicPr>
          <p:cNvPr id="1026" name="Picture 2" descr="https://lh5.googleusercontent.com/1iH9GIVUtZDXk6UV6pqLY-W2jcu94JwjIrwSBOpkgLeVf8tJOq30WEk-GItM5pXO87RsBQgDLTC9Hd6bngGGuj_UEseoW2PilRtxmQN7_jbIOoV6x-rjI-qU0ojo8A_MpqsyzOeLGQ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4364" y="5539706"/>
            <a:ext cx="15430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515719" y="2136515"/>
            <a:ext cx="5505772" cy="3640829"/>
          </a:xfrm>
          <a:prstGeom prst="rect">
            <a:avLst/>
          </a:prstGeom>
        </p:spPr>
      </p:pic>
      <p:pic>
        <p:nvPicPr>
          <p:cNvPr id="6" name="Picture 5"/>
          <p:cNvPicPr>
            <a:picLocks noChangeAspect="1"/>
          </p:cNvPicPr>
          <p:nvPr/>
        </p:nvPicPr>
        <p:blipFill>
          <a:blip r:embed="rId5"/>
          <a:stretch>
            <a:fillRect/>
          </a:stretch>
        </p:blipFill>
        <p:spPr>
          <a:xfrm>
            <a:off x="6176527" y="1969612"/>
            <a:ext cx="5692673" cy="3807732"/>
          </a:xfrm>
          <a:prstGeom prst="rect">
            <a:avLst/>
          </a:prstGeom>
        </p:spPr>
      </p:pic>
      <p:sp>
        <p:nvSpPr>
          <p:cNvPr id="7" name="TextBox 6"/>
          <p:cNvSpPr txBox="1"/>
          <p:nvPr/>
        </p:nvSpPr>
        <p:spPr>
          <a:xfrm>
            <a:off x="6461264" y="2657571"/>
            <a:ext cx="5123197" cy="276999"/>
          </a:xfrm>
          <a:prstGeom prst="rect">
            <a:avLst/>
          </a:prstGeom>
          <a:noFill/>
        </p:spPr>
        <p:txBody>
          <a:bodyPr wrap="none" lIns="0" tIns="0" rIns="0" bIns="0" rtlCol="0">
            <a:spAutoFit/>
          </a:bodyPr>
          <a:lstStyle/>
          <a:p>
            <a:pPr marL="285750" indent="-285750" fontAlgn="base">
              <a:spcBef>
                <a:spcPts val="600"/>
              </a:spcBef>
              <a:spcAft>
                <a:spcPct val="0"/>
              </a:spcAft>
              <a:buClr>
                <a:srgbClr val="F0AB00"/>
              </a:buClr>
              <a:buSzPct val="80000"/>
              <a:buFont typeface="Wingdings" panose="05000000000000000000" pitchFamily="2" charset="2"/>
              <a:buChar char="q"/>
            </a:pPr>
            <a:r>
              <a:rPr lang="en-US" sz="1800" dirty="0" smtClean="0"/>
              <a:t>Used </a:t>
            </a:r>
            <a:r>
              <a:rPr lang="en-US" sz="1800" dirty="0"/>
              <a:t>to implement the re-keying in future work.</a:t>
            </a:r>
            <a:endParaRPr lang="en-US" sz="1800" kern="0" dirty="0" smtClean="0">
              <a:ea typeface="Arial Unicode MS" pitchFamily="34" charset="-128"/>
              <a:cs typeface="Arial Unicode MS" pitchFamily="34" charset="-128"/>
            </a:endParaRPr>
          </a:p>
        </p:txBody>
      </p:sp>
      <p:sp>
        <p:nvSpPr>
          <p:cNvPr id="8" name="TextBox 7"/>
          <p:cNvSpPr txBox="1"/>
          <p:nvPr/>
        </p:nvSpPr>
        <p:spPr>
          <a:xfrm>
            <a:off x="6793016" y="3109156"/>
            <a:ext cx="3173946" cy="276999"/>
          </a:xfrm>
          <a:prstGeom prst="rect">
            <a:avLst/>
          </a:prstGeom>
          <a:noFill/>
        </p:spPr>
        <p:txBody>
          <a:bodyPr wrap="none" lIns="0" tIns="0" rIns="0" bIns="0" rtlCol="0">
            <a:spAutoFit/>
          </a:bodyPr>
          <a:lstStyle/>
          <a:p>
            <a:pPr marL="285750" indent="-285750" fontAlgn="base">
              <a:spcBef>
                <a:spcPts val="600"/>
              </a:spcBef>
              <a:spcAft>
                <a:spcPct val="0"/>
              </a:spcAft>
              <a:buClr>
                <a:srgbClr val="F0AB00"/>
              </a:buClr>
              <a:buSzPct val="80000"/>
              <a:buFont typeface="Wingdings" panose="05000000000000000000" pitchFamily="2" charset="2"/>
              <a:buChar char="§"/>
            </a:pPr>
            <a:r>
              <a:rPr lang="en-US" sz="1800" kern="0" dirty="0" smtClean="0">
                <a:ea typeface="Arial Unicode MS" pitchFamily="34" charset="-128"/>
                <a:cs typeface="Arial Unicode MS" pitchFamily="34" charset="-128"/>
              </a:rPr>
              <a:t>Sent a request from Arduino</a:t>
            </a:r>
          </a:p>
        </p:txBody>
      </p:sp>
      <p:sp>
        <p:nvSpPr>
          <p:cNvPr id="11" name="TextBox 10"/>
          <p:cNvSpPr txBox="1"/>
          <p:nvPr/>
        </p:nvSpPr>
        <p:spPr>
          <a:xfrm>
            <a:off x="6793016" y="3417188"/>
            <a:ext cx="4533292" cy="553998"/>
          </a:xfrm>
          <a:prstGeom prst="rect">
            <a:avLst/>
          </a:prstGeom>
          <a:noFill/>
        </p:spPr>
        <p:txBody>
          <a:bodyPr wrap="none" lIns="0" tIns="0" rIns="0" bIns="0" rtlCol="0">
            <a:spAutoFit/>
          </a:bodyPr>
          <a:lstStyle/>
          <a:p>
            <a:pPr marL="285750" indent="-285750" fontAlgn="base">
              <a:spcBef>
                <a:spcPts val="600"/>
              </a:spcBef>
              <a:spcAft>
                <a:spcPct val="0"/>
              </a:spcAft>
              <a:buClr>
                <a:srgbClr val="F0AB00"/>
              </a:buClr>
              <a:buSzPct val="80000"/>
              <a:buFont typeface="Wingdings" panose="05000000000000000000" pitchFamily="2" charset="2"/>
              <a:buChar char="§"/>
            </a:pPr>
            <a:r>
              <a:rPr lang="en-US" sz="1800" kern="0" dirty="0" smtClean="0">
                <a:ea typeface="Arial Unicode MS" pitchFamily="34" charset="-128"/>
                <a:cs typeface="Arial Unicode MS" pitchFamily="34" charset="-128"/>
              </a:rPr>
              <a:t>SIGFOX back-end send request to server</a:t>
            </a:r>
            <a:br>
              <a:rPr lang="en-US" sz="1800" kern="0" dirty="0" smtClean="0">
                <a:ea typeface="Arial Unicode MS" pitchFamily="34" charset="-128"/>
                <a:cs typeface="Arial Unicode MS" pitchFamily="34" charset="-128"/>
              </a:rPr>
            </a:br>
            <a:r>
              <a:rPr lang="en-US" sz="1800" kern="0" dirty="0" smtClean="0">
                <a:ea typeface="Arial Unicode MS" pitchFamily="34" charset="-128"/>
                <a:cs typeface="Arial Unicode MS" pitchFamily="34" charset="-128"/>
              </a:rPr>
              <a:t>, and wait for a response</a:t>
            </a:r>
          </a:p>
        </p:txBody>
      </p:sp>
      <p:sp>
        <p:nvSpPr>
          <p:cNvPr id="9" name="TextBox 8"/>
          <p:cNvSpPr txBox="1"/>
          <p:nvPr/>
        </p:nvSpPr>
        <p:spPr>
          <a:xfrm>
            <a:off x="6793016" y="3971186"/>
            <a:ext cx="4828245" cy="276999"/>
          </a:xfrm>
          <a:prstGeom prst="rect">
            <a:avLst/>
          </a:prstGeom>
          <a:noFill/>
        </p:spPr>
        <p:txBody>
          <a:bodyPr wrap="none" lIns="0" tIns="0" rIns="0" bIns="0" rtlCol="0">
            <a:spAutoFit/>
          </a:bodyPr>
          <a:lstStyle/>
          <a:p>
            <a:pPr marL="285750" indent="-285750" fontAlgn="base">
              <a:spcBef>
                <a:spcPts val="600"/>
              </a:spcBef>
              <a:spcAft>
                <a:spcPct val="0"/>
              </a:spcAft>
              <a:buClr>
                <a:srgbClr val="F0AB00"/>
              </a:buClr>
              <a:buSzPct val="80000"/>
              <a:buFont typeface="Wingdings" panose="05000000000000000000" pitchFamily="2" charset="2"/>
              <a:buChar char="§"/>
            </a:pPr>
            <a:r>
              <a:rPr lang="en-US" sz="1800" kern="0" dirty="0" smtClean="0">
                <a:ea typeface="Arial Unicode MS" pitchFamily="34" charset="-128"/>
                <a:cs typeface="Arial Unicode MS" pitchFamily="34" charset="-128"/>
              </a:rPr>
              <a:t>Server sends response to SIFFOX back-end</a:t>
            </a:r>
          </a:p>
        </p:txBody>
      </p:sp>
      <p:sp>
        <p:nvSpPr>
          <p:cNvPr id="12" name="TextBox 11"/>
          <p:cNvSpPr txBox="1"/>
          <p:nvPr/>
        </p:nvSpPr>
        <p:spPr>
          <a:xfrm>
            <a:off x="6793016" y="4386684"/>
            <a:ext cx="4520468" cy="276999"/>
          </a:xfrm>
          <a:prstGeom prst="rect">
            <a:avLst/>
          </a:prstGeom>
          <a:noFill/>
        </p:spPr>
        <p:txBody>
          <a:bodyPr wrap="none" lIns="0" tIns="0" rIns="0" bIns="0" rtlCol="0">
            <a:spAutoFit/>
          </a:bodyPr>
          <a:lstStyle/>
          <a:p>
            <a:pPr marL="285750" indent="-285750" fontAlgn="base">
              <a:spcBef>
                <a:spcPts val="600"/>
              </a:spcBef>
              <a:spcAft>
                <a:spcPct val="0"/>
              </a:spcAft>
              <a:buClr>
                <a:srgbClr val="F0AB00"/>
              </a:buClr>
              <a:buSzPct val="80000"/>
              <a:buFont typeface="Wingdings" panose="05000000000000000000" pitchFamily="2" charset="2"/>
              <a:buChar char="§"/>
            </a:pPr>
            <a:r>
              <a:rPr lang="en-US" sz="1800" kern="0" dirty="0" smtClean="0">
                <a:ea typeface="Arial Unicode MS" pitchFamily="34" charset="-128"/>
                <a:cs typeface="Arial Unicode MS" pitchFamily="34" charset="-128"/>
              </a:rPr>
              <a:t>SIGFOX sends back response to Arduino</a:t>
            </a:r>
          </a:p>
        </p:txBody>
      </p:sp>
      <p:sp>
        <p:nvSpPr>
          <p:cNvPr id="13" name="TextBox 12"/>
          <p:cNvSpPr txBox="1"/>
          <p:nvPr/>
        </p:nvSpPr>
        <p:spPr>
          <a:xfrm>
            <a:off x="660399" y="2657571"/>
            <a:ext cx="5067301" cy="276999"/>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Wingdings" panose="05000000000000000000" pitchFamily="2" charset="2"/>
              <a:buChar char="q"/>
            </a:pPr>
            <a:r>
              <a:rPr lang="en-US" sz="1800" dirty="0" smtClean="0"/>
              <a:t>Send </a:t>
            </a:r>
            <a:r>
              <a:rPr lang="en-US" sz="1800" dirty="0"/>
              <a:t>collected data from devices to SAP HCP.</a:t>
            </a:r>
            <a:endParaRPr lang="en-US" sz="1800" kern="0" dirty="0" smtClean="0">
              <a:ea typeface="Arial Unicode MS" pitchFamily="34" charset="-128"/>
              <a:cs typeface="Arial Unicode MS" pitchFamily="34" charset="-128"/>
            </a:endParaRPr>
          </a:p>
        </p:txBody>
      </p:sp>
      <p:sp>
        <p:nvSpPr>
          <p:cNvPr id="14" name="TextBox 13"/>
          <p:cNvSpPr txBox="1"/>
          <p:nvPr/>
        </p:nvSpPr>
        <p:spPr>
          <a:xfrm>
            <a:off x="1031240" y="3113901"/>
            <a:ext cx="2966719" cy="276999"/>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Wingdings" panose="05000000000000000000" pitchFamily="2" charset="2"/>
              <a:buChar char="§"/>
            </a:pPr>
            <a:r>
              <a:rPr lang="en-US" sz="1800" kern="0" dirty="0" smtClean="0">
                <a:ea typeface="Arial Unicode MS" pitchFamily="34" charset="-128"/>
                <a:cs typeface="Arial Unicode MS" pitchFamily="34" charset="-128"/>
              </a:rPr>
              <a:t>Register devices</a:t>
            </a:r>
          </a:p>
        </p:txBody>
      </p:sp>
      <p:sp>
        <p:nvSpPr>
          <p:cNvPr id="15" name="TextBox 14"/>
          <p:cNvSpPr txBox="1"/>
          <p:nvPr/>
        </p:nvSpPr>
        <p:spPr>
          <a:xfrm>
            <a:off x="1037589" y="3559023"/>
            <a:ext cx="1968488" cy="276999"/>
          </a:xfrm>
          <a:prstGeom prst="rect">
            <a:avLst/>
          </a:prstGeom>
          <a:noFill/>
        </p:spPr>
        <p:txBody>
          <a:bodyPr wrap="none" lIns="0" tIns="0" rIns="0" bIns="0" rtlCol="0">
            <a:spAutoFit/>
          </a:bodyPr>
          <a:lstStyle/>
          <a:p>
            <a:pPr marL="285750" indent="-285750" fontAlgn="base">
              <a:spcBef>
                <a:spcPts val="600"/>
              </a:spcBef>
              <a:spcAft>
                <a:spcPct val="0"/>
              </a:spcAft>
              <a:buClr>
                <a:srgbClr val="F0AB00"/>
              </a:buClr>
              <a:buSzPct val="80000"/>
              <a:buFont typeface="Wingdings" panose="05000000000000000000" pitchFamily="2" charset="2"/>
              <a:buChar char="§"/>
            </a:pPr>
            <a:r>
              <a:rPr lang="en-US" sz="1800" kern="0" dirty="0" smtClean="0">
                <a:ea typeface="Arial Unicode MS" pitchFamily="34" charset="-128"/>
                <a:cs typeface="Arial Unicode MS" pitchFamily="34" charset="-128"/>
              </a:rPr>
              <a:t>Set up callbacks</a:t>
            </a:r>
          </a:p>
        </p:txBody>
      </p:sp>
      <p:sp>
        <p:nvSpPr>
          <p:cNvPr id="16" name="TextBox 15"/>
          <p:cNvSpPr txBox="1"/>
          <p:nvPr/>
        </p:nvSpPr>
        <p:spPr>
          <a:xfrm>
            <a:off x="1031240" y="3928873"/>
            <a:ext cx="5289910" cy="276999"/>
          </a:xfrm>
          <a:prstGeom prst="rect">
            <a:avLst/>
          </a:prstGeom>
          <a:noFill/>
        </p:spPr>
        <p:txBody>
          <a:bodyPr wrap="none" lIns="0" tIns="0" rIns="0" bIns="0" rtlCol="0">
            <a:spAutoFit/>
          </a:bodyPr>
          <a:lstStyle/>
          <a:p>
            <a:pPr marL="285750" indent="-285750" fontAlgn="base">
              <a:spcBef>
                <a:spcPts val="600"/>
              </a:spcBef>
              <a:spcAft>
                <a:spcPct val="0"/>
              </a:spcAft>
              <a:buClr>
                <a:srgbClr val="F0AB00"/>
              </a:buClr>
              <a:buSzPct val="80000"/>
              <a:buFont typeface="Wingdings" panose="05000000000000000000" pitchFamily="2" charset="2"/>
              <a:buChar char="§"/>
            </a:pPr>
            <a:r>
              <a:rPr lang="en-US" sz="1800" kern="0" dirty="0" smtClean="0">
                <a:ea typeface="Arial Unicode MS" pitchFamily="34" charset="-128"/>
                <a:cs typeface="Arial Unicode MS" pitchFamily="34" charset="-128"/>
              </a:rPr>
              <a:t>Receive messages, and send them to SAP HCP.</a:t>
            </a:r>
          </a:p>
        </p:txBody>
      </p:sp>
    </p:spTree>
    <p:extLst>
      <p:ext uri="{BB962C8B-B14F-4D97-AF65-F5344CB8AC3E}">
        <p14:creationId xmlns:p14="http://schemas.microsoft.com/office/powerpoint/2010/main" val="262308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anim calcmode="lin" valueType="num">
                                      <p:cBhvr>
                                        <p:cTn id="37" dur="1000" fill="hold"/>
                                        <p:tgtEl>
                                          <p:spTgt spid="16"/>
                                        </p:tgtEl>
                                        <p:attrNameLst>
                                          <p:attrName>ppt_x</p:attrName>
                                        </p:attrNameLst>
                                      </p:cBhvr>
                                      <p:tavLst>
                                        <p:tav tm="0">
                                          <p:val>
                                            <p:strVal val="#ppt_x"/>
                                          </p:val>
                                        </p:tav>
                                        <p:tav tm="100000">
                                          <p:val>
                                            <p:strVal val="#ppt_x"/>
                                          </p:val>
                                        </p:tav>
                                      </p:tavLst>
                                    </p:anim>
                                    <p:anim calcmode="lin" valueType="num">
                                      <p:cBhvr>
                                        <p:cTn id="3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animEffect transition="in" filter="fade">
                                      <p:cBhvr>
                                        <p:cTn id="43" dur="500"/>
                                        <p:tgtEl>
                                          <p:spTgt spid="4">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circle(in)">
                                      <p:cBhvr>
                                        <p:cTn id="48" dur="20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1000"/>
                                        <p:tgtEl>
                                          <p:spTgt spid="8"/>
                                        </p:tgtEl>
                                      </p:cBhvr>
                                    </p:animEffect>
                                    <p:anim calcmode="lin" valueType="num">
                                      <p:cBhvr>
                                        <p:cTn id="59" dur="1000" fill="hold"/>
                                        <p:tgtEl>
                                          <p:spTgt spid="8"/>
                                        </p:tgtEl>
                                        <p:attrNameLst>
                                          <p:attrName>ppt_x</p:attrName>
                                        </p:attrNameLst>
                                      </p:cBhvr>
                                      <p:tavLst>
                                        <p:tav tm="0">
                                          <p:val>
                                            <p:strVal val="#ppt_x"/>
                                          </p:val>
                                        </p:tav>
                                        <p:tav tm="100000">
                                          <p:val>
                                            <p:strVal val="#ppt_x"/>
                                          </p:val>
                                        </p:tav>
                                      </p:tavLst>
                                    </p:anim>
                                    <p:anim calcmode="lin" valueType="num">
                                      <p:cBhvr>
                                        <p:cTn id="6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1000"/>
                                        <p:tgtEl>
                                          <p:spTgt spid="11"/>
                                        </p:tgtEl>
                                      </p:cBhvr>
                                    </p:animEffect>
                                    <p:anim calcmode="lin" valueType="num">
                                      <p:cBhvr>
                                        <p:cTn id="66" dur="1000" fill="hold"/>
                                        <p:tgtEl>
                                          <p:spTgt spid="11"/>
                                        </p:tgtEl>
                                        <p:attrNameLst>
                                          <p:attrName>ppt_x</p:attrName>
                                        </p:attrNameLst>
                                      </p:cBhvr>
                                      <p:tavLst>
                                        <p:tav tm="0">
                                          <p:val>
                                            <p:strVal val="#ppt_x"/>
                                          </p:val>
                                        </p:tav>
                                        <p:tav tm="100000">
                                          <p:val>
                                            <p:strVal val="#ppt_x"/>
                                          </p:val>
                                        </p:tav>
                                      </p:tavLst>
                                    </p:anim>
                                    <p:anim calcmode="lin" valueType="num">
                                      <p:cBhvr>
                                        <p:cTn id="6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1000"/>
                                        <p:tgtEl>
                                          <p:spTgt spid="9"/>
                                        </p:tgtEl>
                                      </p:cBhvr>
                                    </p:animEffect>
                                    <p:anim calcmode="lin" valueType="num">
                                      <p:cBhvr>
                                        <p:cTn id="73" dur="1000" fill="hold"/>
                                        <p:tgtEl>
                                          <p:spTgt spid="9"/>
                                        </p:tgtEl>
                                        <p:attrNameLst>
                                          <p:attrName>ppt_x</p:attrName>
                                        </p:attrNameLst>
                                      </p:cBhvr>
                                      <p:tavLst>
                                        <p:tav tm="0">
                                          <p:val>
                                            <p:strVal val="#ppt_x"/>
                                          </p:val>
                                        </p:tav>
                                        <p:tav tm="100000">
                                          <p:val>
                                            <p:strVal val="#ppt_x"/>
                                          </p:val>
                                        </p:tav>
                                      </p:tavLst>
                                    </p:anim>
                                    <p:anim calcmode="lin" valueType="num">
                                      <p:cBhvr>
                                        <p:cTn id="7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1000"/>
                                        <p:tgtEl>
                                          <p:spTgt spid="12"/>
                                        </p:tgtEl>
                                      </p:cBhvr>
                                    </p:animEffect>
                                    <p:anim calcmode="lin" valueType="num">
                                      <p:cBhvr>
                                        <p:cTn id="80" dur="1000" fill="hold"/>
                                        <p:tgtEl>
                                          <p:spTgt spid="12"/>
                                        </p:tgtEl>
                                        <p:attrNameLst>
                                          <p:attrName>ppt_x</p:attrName>
                                        </p:attrNameLst>
                                      </p:cBhvr>
                                      <p:tavLst>
                                        <p:tav tm="0">
                                          <p:val>
                                            <p:strVal val="#ppt_x"/>
                                          </p:val>
                                        </p:tav>
                                        <p:tav tm="100000">
                                          <p:val>
                                            <p:strVal val="#ppt_x"/>
                                          </p:val>
                                        </p:tav>
                                      </p:tavLst>
                                    </p:anim>
                                    <p:anim calcmode="lin" valueType="num">
                                      <p:cBhvr>
                                        <p:cTn id="8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026"/>
                                        </p:tgtEl>
                                        <p:attrNameLst>
                                          <p:attrName>style.visibility</p:attrName>
                                        </p:attrNameLst>
                                      </p:cBhvr>
                                      <p:to>
                                        <p:strVal val="visible"/>
                                      </p:to>
                                    </p:set>
                                    <p:animEffect transition="in" filter="fade">
                                      <p:cBhvr>
                                        <p:cTn id="8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8" grpId="0"/>
      <p:bldP spid="11" grpId="0"/>
      <p:bldP spid="9" grpId="0"/>
      <p:bldP spid="12" grpId="0"/>
      <p:bldP spid="13" grpId="0"/>
      <p:bldP spid="14" grpId="0"/>
      <p:bldP spid="15"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Integration with Hana Cloud Platform</a:t>
            </a:r>
            <a:br>
              <a:rPr lang="en-US" dirty="0"/>
            </a:br>
            <a:r>
              <a:rPr lang="en-US" sz="2000" dirty="0"/>
              <a:t>HANA Cloud Platform </a:t>
            </a:r>
            <a:r>
              <a:rPr lang="en-US" sz="2000" dirty="0" err="1"/>
              <a:t>IoT</a:t>
            </a:r>
            <a:endParaRPr lang="en-US" dirty="0"/>
          </a:p>
        </p:txBody>
      </p:sp>
      <p:sp>
        <p:nvSpPr>
          <p:cNvPr id="4" name="Text Placeholder 3"/>
          <p:cNvSpPr>
            <a:spLocks noGrp="1"/>
          </p:cNvSpPr>
          <p:nvPr>
            <p:ph type="body" sz="quarter" idx="11"/>
          </p:nvPr>
        </p:nvSpPr>
        <p:spPr>
          <a:xfrm>
            <a:off x="324000" y="1447800"/>
            <a:ext cx="11220300" cy="4891609"/>
          </a:xfrm>
        </p:spPr>
        <p:txBody>
          <a:bodyPr/>
          <a:lstStyle/>
          <a:p>
            <a:pPr marL="457200" indent="-457200">
              <a:buFont typeface="Wingdings" panose="05000000000000000000" pitchFamily="2" charset="2"/>
              <a:buChar char="q"/>
            </a:pPr>
            <a:r>
              <a:rPr lang="en-US" sz="2500" dirty="0" smtClean="0"/>
              <a:t>Configure to receive, store </a:t>
            </a:r>
            <a:r>
              <a:rPr lang="en-US" sz="2500" dirty="0"/>
              <a:t>messages from </a:t>
            </a:r>
            <a:r>
              <a:rPr lang="en-US" sz="2500" dirty="0" smtClean="0"/>
              <a:t>SIGFOX, and devices</a:t>
            </a:r>
          </a:p>
          <a:p>
            <a:pPr marL="522900" lvl="2" indent="-342900">
              <a:buFont typeface="Wingdings" panose="05000000000000000000" pitchFamily="2" charset="2"/>
              <a:buChar char="§"/>
            </a:pPr>
            <a:r>
              <a:rPr lang="en-US" sz="2000" b="0" dirty="0"/>
              <a:t>Enable, and </a:t>
            </a:r>
            <a:r>
              <a:rPr lang="en-US" sz="2000" b="0" dirty="0" smtClean="0"/>
              <a:t>configure </a:t>
            </a:r>
            <a:r>
              <a:rPr lang="en-US" sz="2000" b="0" dirty="0"/>
              <a:t>SAP </a:t>
            </a:r>
            <a:r>
              <a:rPr lang="en-US" sz="2000" b="0" dirty="0" err="1"/>
              <a:t>IoT</a:t>
            </a:r>
            <a:r>
              <a:rPr lang="en-US" sz="2000" b="0" dirty="0"/>
              <a:t> Service</a:t>
            </a:r>
          </a:p>
          <a:p>
            <a:pPr marL="522900" lvl="2" indent="-342900">
              <a:buFont typeface="Wingdings" panose="05000000000000000000" pitchFamily="2" charset="2"/>
              <a:buChar char="§"/>
            </a:pPr>
            <a:r>
              <a:rPr lang="en-US" sz="2000" b="0" dirty="0" smtClean="0"/>
              <a:t>Enable</a:t>
            </a:r>
            <a:r>
              <a:rPr lang="en-US" sz="2000" b="0" dirty="0"/>
              <a:t>, and </a:t>
            </a:r>
            <a:r>
              <a:rPr lang="en-US" sz="2000" b="0" dirty="0" smtClean="0"/>
              <a:t>configure </a:t>
            </a:r>
            <a:r>
              <a:rPr lang="en-US" sz="2000" b="0" dirty="0"/>
              <a:t>HANA XSJS, and HANA DB services</a:t>
            </a:r>
          </a:p>
          <a:p>
            <a:pPr marL="342900" lvl="1" indent="-342900">
              <a:buFont typeface="Wingdings" panose="05000000000000000000" pitchFamily="2" charset="2"/>
              <a:buChar char="q"/>
            </a:pPr>
            <a:r>
              <a:rPr lang="en-US" sz="2500" b="1" dirty="0" smtClean="0"/>
              <a:t> Build REST </a:t>
            </a:r>
            <a:r>
              <a:rPr lang="en-US" sz="2500" b="1" dirty="0"/>
              <a:t>API </a:t>
            </a:r>
            <a:r>
              <a:rPr lang="en-US" sz="2500" b="1" dirty="0" smtClean="0"/>
              <a:t>to </a:t>
            </a:r>
            <a:r>
              <a:rPr lang="en-US" sz="2500" b="1" dirty="0"/>
              <a:t>expose the collected </a:t>
            </a:r>
            <a:r>
              <a:rPr lang="en-US" sz="2500" b="1" dirty="0" smtClean="0"/>
              <a:t>data</a:t>
            </a:r>
          </a:p>
          <a:p>
            <a:pPr marL="522900" lvl="2" indent="-342900">
              <a:buFont typeface="Wingdings" panose="05000000000000000000" pitchFamily="2" charset="2"/>
              <a:buChar char="§"/>
            </a:pPr>
            <a:r>
              <a:rPr lang="en-US" sz="2000" b="0" dirty="0"/>
              <a:t>Build REST API with OData</a:t>
            </a:r>
          </a:p>
          <a:p>
            <a:pPr marL="522900" lvl="2" indent="-342900">
              <a:buFont typeface="Wingdings" panose="05000000000000000000" pitchFamily="2" charset="2"/>
              <a:buChar char="§"/>
            </a:pPr>
            <a:r>
              <a:rPr lang="en-US" sz="2000" b="0" dirty="0" smtClean="0"/>
              <a:t>Build </a:t>
            </a:r>
            <a:r>
              <a:rPr lang="en-US" sz="2000" b="0" dirty="0"/>
              <a:t>REST API with HANA XSJS</a:t>
            </a:r>
          </a:p>
          <a:p>
            <a:pPr marL="522900" lvl="2" indent="-342900">
              <a:buFont typeface="Wingdings" panose="05000000000000000000" pitchFamily="2" charset="2"/>
              <a:buChar char="§"/>
            </a:pPr>
            <a:r>
              <a:rPr lang="en-US" sz="2000" b="0" dirty="0" smtClean="0"/>
              <a:t>Grant user permissions to use REST API</a:t>
            </a:r>
          </a:p>
          <a:p>
            <a:pPr marL="342900" indent="-342900">
              <a:buFont typeface="Wingdings" panose="05000000000000000000" pitchFamily="2" charset="2"/>
              <a:buChar char="q"/>
            </a:pPr>
            <a:r>
              <a:rPr lang="en-US" sz="2500" dirty="0" smtClean="0"/>
              <a:t> A Dashboard with the integration of </a:t>
            </a:r>
            <a:r>
              <a:rPr lang="en-US" sz="2500" dirty="0" err="1" smtClean="0"/>
              <a:t>FreeDataMap</a:t>
            </a:r>
            <a:r>
              <a:rPr lang="en-US" sz="2500" dirty="0" smtClean="0"/>
              <a:t> with SAP UI5</a:t>
            </a:r>
          </a:p>
          <a:p>
            <a:pPr marL="522900" lvl="2" indent="-342900">
              <a:buFont typeface="Wingdings" panose="05000000000000000000" pitchFamily="2" charset="2"/>
              <a:buChar char="§"/>
            </a:pPr>
            <a:r>
              <a:rPr lang="en-US" sz="2000" b="0" dirty="0" smtClean="0"/>
              <a:t>Build </a:t>
            </a:r>
            <a:r>
              <a:rPr lang="en-US" sz="2000" b="0" dirty="0"/>
              <a:t>a dashboard by SAP HANA Web IDE service as a HTML </a:t>
            </a:r>
            <a:r>
              <a:rPr lang="en-US" sz="2000" b="0" dirty="0" smtClean="0"/>
              <a:t>application</a:t>
            </a:r>
            <a:r>
              <a:rPr lang="en-US" sz="2000" b="0" dirty="0"/>
              <a:t>.</a:t>
            </a:r>
          </a:p>
          <a:p>
            <a:pPr marL="522900" lvl="2" indent="-342900">
              <a:buFont typeface="Wingdings" panose="05000000000000000000" pitchFamily="2" charset="2"/>
              <a:buChar char="§"/>
            </a:pPr>
            <a:r>
              <a:rPr lang="en-US" sz="2000" b="0" dirty="0" smtClean="0"/>
              <a:t>Do </a:t>
            </a:r>
            <a:r>
              <a:rPr lang="en-US" sz="2000" b="0" dirty="0"/>
              <a:t>a workaround to retrieve information from the REST API built </a:t>
            </a:r>
            <a:r>
              <a:rPr lang="en-US" sz="2000" b="0" dirty="0" smtClean="0"/>
              <a:t>by HANA </a:t>
            </a:r>
            <a:r>
              <a:rPr lang="en-US" sz="2000" b="0" dirty="0"/>
              <a:t>XS</a:t>
            </a:r>
          </a:p>
          <a:p>
            <a:pPr marL="522900" lvl="2" indent="-342900">
              <a:buFont typeface="Wingdings" panose="05000000000000000000" pitchFamily="2" charset="2"/>
              <a:buChar char="§"/>
            </a:pPr>
            <a:r>
              <a:rPr lang="en-US" sz="2000" b="0" dirty="0" smtClean="0"/>
              <a:t>Integrate </a:t>
            </a:r>
            <a:r>
              <a:rPr lang="en-US" sz="2000" b="0" dirty="0" err="1"/>
              <a:t>FreeDataMap</a:t>
            </a:r>
            <a:r>
              <a:rPr lang="en-US" sz="2000" b="0" dirty="0"/>
              <a:t> on the Dashboard by using SAP UI5</a:t>
            </a:r>
            <a:endParaRPr lang="en-US" sz="2000" b="0" dirty="0" smtClean="0"/>
          </a:p>
        </p:txBody>
      </p:sp>
    </p:spTree>
    <p:extLst>
      <p:ext uri="{BB962C8B-B14F-4D97-AF65-F5344CB8AC3E}">
        <p14:creationId xmlns:p14="http://schemas.microsoft.com/office/powerpoint/2010/main" val="408665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1000"/>
                                        <p:tgtEl>
                                          <p:spTgt spid="4">
                                            <p:txEl>
                                              <p:pRg st="4" end="4"/>
                                            </p:txEl>
                                          </p:spTgt>
                                        </p:tgtEl>
                                      </p:cBhvr>
                                    </p:animEffect>
                                    <p:anim calcmode="lin" valueType="num">
                                      <p:cBhvr>
                                        <p:cTn id="3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
                                            <p:txEl>
                                              <p:pRg st="5" end="5"/>
                                            </p:txEl>
                                          </p:spTgt>
                                        </p:tgtEl>
                                        <p:attrNameLst>
                                          <p:attrName>style.visibility</p:attrName>
                                        </p:attrNameLst>
                                      </p:cBhvr>
                                      <p:to>
                                        <p:strVal val="visible"/>
                                      </p:to>
                                    </p:set>
                                    <p:animEffect transition="in" filter="fade">
                                      <p:cBhvr>
                                        <p:cTn id="38" dur="1000"/>
                                        <p:tgtEl>
                                          <p:spTgt spid="4">
                                            <p:txEl>
                                              <p:pRg st="5" end="5"/>
                                            </p:txEl>
                                          </p:spTgt>
                                        </p:tgtEl>
                                      </p:cBhvr>
                                    </p:animEffect>
                                    <p:anim calcmode="lin" valueType="num">
                                      <p:cBhvr>
                                        <p:cTn id="39"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4">
                                            <p:txEl>
                                              <p:pRg st="6" end="6"/>
                                            </p:txEl>
                                          </p:spTgt>
                                        </p:tgtEl>
                                        <p:attrNameLst>
                                          <p:attrName>style.visibility</p:attrName>
                                        </p:attrNameLst>
                                      </p:cBhvr>
                                      <p:to>
                                        <p:strVal val="visible"/>
                                      </p:to>
                                    </p:set>
                                    <p:animEffect transition="in" filter="fade">
                                      <p:cBhvr>
                                        <p:cTn id="45" dur="1000"/>
                                        <p:tgtEl>
                                          <p:spTgt spid="4">
                                            <p:txEl>
                                              <p:pRg st="6" end="6"/>
                                            </p:txEl>
                                          </p:spTgt>
                                        </p:tgtEl>
                                      </p:cBhvr>
                                    </p:animEffect>
                                    <p:anim calcmode="lin" valueType="num">
                                      <p:cBhvr>
                                        <p:cTn id="46"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7" end="7"/>
                                            </p:txEl>
                                          </p:spTgt>
                                        </p:tgtEl>
                                        <p:attrNameLst>
                                          <p:attrName>style.visibility</p:attrName>
                                        </p:attrNameLst>
                                      </p:cBhvr>
                                      <p:to>
                                        <p:strVal val="visible"/>
                                      </p:to>
                                    </p:set>
                                    <p:animEffect transition="in" filter="fade">
                                      <p:cBhvr>
                                        <p:cTn id="52" dur="500"/>
                                        <p:tgtEl>
                                          <p:spTgt spid="4">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4">
                                            <p:txEl>
                                              <p:pRg st="8" end="8"/>
                                            </p:txEl>
                                          </p:spTgt>
                                        </p:tgtEl>
                                        <p:attrNameLst>
                                          <p:attrName>style.visibility</p:attrName>
                                        </p:attrNameLst>
                                      </p:cBhvr>
                                      <p:to>
                                        <p:strVal val="visible"/>
                                      </p:to>
                                    </p:set>
                                    <p:animEffect transition="in" filter="fade">
                                      <p:cBhvr>
                                        <p:cTn id="57" dur="1000"/>
                                        <p:tgtEl>
                                          <p:spTgt spid="4">
                                            <p:txEl>
                                              <p:pRg st="8" end="8"/>
                                            </p:txEl>
                                          </p:spTgt>
                                        </p:tgtEl>
                                      </p:cBhvr>
                                    </p:animEffect>
                                    <p:anim calcmode="lin" valueType="num">
                                      <p:cBhvr>
                                        <p:cTn id="58"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59"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4">
                                            <p:txEl>
                                              <p:pRg st="9" end="9"/>
                                            </p:txEl>
                                          </p:spTgt>
                                        </p:tgtEl>
                                        <p:attrNameLst>
                                          <p:attrName>style.visibility</p:attrName>
                                        </p:attrNameLst>
                                      </p:cBhvr>
                                      <p:to>
                                        <p:strVal val="visible"/>
                                      </p:to>
                                    </p:set>
                                    <p:animEffect transition="in" filter="fade">
                                      <p:cBhvr>
                                        <p:cTn id="64" dur="1000"/>
                                        <p:tgtEl>
                                          <p:spTgt spid="4">
                                            <p:txEl>
                                              <p:pRg st="9" end="9"/>
                                            </p:txEl>
                                          </p:spTgt>
                                        </p:tgtEl>
                                      </p:cBhvr>
                                    </p:animEffect>
                                    <p:anim calcmode="lin" valueType="num">
                                      <p:cBhvr>
                                        <p:cTn id="65"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66"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4">
                                            <p:txEl>
                                              <p:pRg st="10" end="10"/>
                                            </p:txEl>
                                          </p:spTgt>
                                        </p:tgtEl>
                                        <p:attrNameLst>
                                          <p:attrName>style.visibility</p:attrName>
                                        </p:attrNameLst>
                                      </p:cBhvr>
                                      <p:to>
                                        <p:strVal val="visible"/>
                                      </p:to>
                                    </p:set>
                                    <p:animEffect transition="in" filter="fade">
                                      <p:cBhvr>
                                        <p:cTn id="71" dur="1000"/>
                                        <p:tgtEl>
                                          <p:spTgt spid="4">
                                            <p:txEl>
                                              <p:pRg st="10" end="10"/>
                                            </p:txEl>
                                          </p:spTgt>
                                        </p:tgtEl>
                                      </p:cBhvr>
                                    </p:animEffect>
                                    <p:anim calcmode="lin" valueType="num">
                                      <p:cBhvr>
                                        <p:cTn id="72"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73" dur="10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2050" name="Picture 2" descr="http://previewcf.turbosquid.com/Preview/2014/05/19__20_05_03/MovieCamera1gfh.jpg69f2bc86-77a6-4ada-b181-52eec59dfb53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2775" y="1587500"/>
            <a:ext cx="4407650" cy="440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363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circle(in)">
                                      <p:cBhvr>
                                        <p:cTn id="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t>
            </a:r>
            <a:endParaRPr lang="fr-FR" dirty="0"/>
          </a:p>
        </p:txBody>
      </p:sp>
      <p:sp>
        <p:nvSpPr>
          <p:cNvPr id="3" name="Text Placeholder 2"/>
          <p:cNvSpPr>
            <a:spLocks noGrp="1"/>
          </p:cNvSpPr>
          <p:nvPr>
            <p:ph type="body" sz="quarter" idx="10"/>
          </p:nvPr>
        </p:nvSpPr>
        <p:spPr/>
        <p:txBody>
          <a:bodyPr/>
          <a:lstStyle/>
          <a:p>
            <a:pPr marL="457200" indent="-457200">
              <a:buFont typeface="Wingdings" panose="05000000000000000000" pitchFamily="2" charset="2"/>
              <a:buChar char="q"/>
            </a:pPr>
            <a:r>
              <a:rPr lang="en-US" sz="3000" dirty="0" smtClean="0"/>
              <a:t>Implementation of the </a:t>
            </a:r>
            <a:r>
              <a:rPr lang="en-US" sz="3000" dirty="0"/>
              <a:t>Proof of </a:t>
            </a:r>
            <a:r>
              <a:rPr lang="en-US" sz="3000" dirty="0" smtClean="0"/>
              <a:t>Concept.</a:t>
            </a:r>
          </a:p>
          <a:p>
            <a:pPr marL="457200" indent="-457200">
              <a:buFont typeface="Wingdings" panose="05000000000000000000" pitchFamily="2" charset="2"/>
              <a:buChar char="q"/>
            </a:pPr>
            <a:r>
              <a:rPr lang="en-US" sz="3000" dirty="0" smtClean="0"/>
              <a:t>Implementation of  the </a:t>
            </a:r>
            <a:r>
              <a:rPr lang="en-US" sz="3000" dirty="0"/>
              <a:t>cryptographic </a:t>
            </a:r>
            <a:r>
              <a:rPr lang="en-US" sz="3000" dirty="0" smtClean="0"/>
              <a:t>scheme</a:t>
            </a:r>
          </a:p>
          <a:p>
            <a:pPr marL="637200" lvl="1" indent="-457200">
              <a:buFont typeface="Wingdings" panose="05000000000000000000" pitchFamily="2" charset="2"/>
              <a:buChar char="§"/>
            </a:pPr>
            <a:r>
              <a:rPr lang="en-US" sz="2800" dirty="0" smtClean="0"/>
              <a:t>C/C</a:t>
            </a:r>
            <a:r>
              <a:rPr lang="en-US" sz="2800" dirty="0"/>
              <a:t>++, Python, and </a:t>
            </a:r>
            <a:r>
              <a:rPr lang="en-US" sz="2800" dirty="0" smtClean="0"/>
              <a:t>JavaScript </a:t>
            </a:r>
            <a:r>
              <a:rPr lang="en-US" sz="2800" dirty="0"/>
              <a:t>languages. </a:t>
            </a:r>
            <a:endParaRPr lang="en-US" sz="2800" dirty="0" smtClean="0"/>
          </a:p>
          <a:p>
            <a:pPr marL="637200" lvl="1" indent="-457200">
              <a:buFont typeface="Wingdings" panose="05000000000000000000" pitchFamily="2" charset="2"/>
              <a:buChar char="§"/>
            </a:pPr>
            <a:r>
              <a:rPr lang="en-US" sz="2800" dirty="0" smtClean="0"/>
              <a:t>Attack models</a:t>
            </a:r>
          </a:p>
          <a:p>
            <a:pPr marL="457200" indent="-457200">
              <a:buFont typeface="Wingdings" panose="05000000000000000000" pitchFamily="2" charset="2"/>
              <a:buChar char="q"/>
            </a:pPr>
            <a:r>
              <a:rPr lang="en-US" sz="3000" dirty="0" smtClean="0"/>
              <a:t>Documentation</a:t>
            </a:r>
            <a:endParaRPr lang="fr-FR" sz="3000" dirty="0" smtClean="0"/>
          </a:p>
        </p:txBody>
      </p:sp>
    </p:spTree>
    <p:extLst>
      <p:ext uri="{BB962C8B-B14F-4D97-AF65-F5344CB8AC3E}">
        <p14:creationId xmlns:p14="http://schemas.microsoft.com/office/powerpoint/2010/main" val="2519427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fr-FR" dirty="0"/>
          </a:p>
        </p:txBody>
      </p:sp>
      <p:sp>
        <p:nvSpPr>
          <p:cNvPr id="3" name="Text Placeholder 2"/>
          <p:cNvSpPr>
            <a:spLocks noGrp="1"/>
          </p:cNvSpPr>
          <p:nvPr>
            <p:ph type="body" sz="quarter" idx="10"/>
          </p:nvPr>
        </p:nvSpPr>
        <p:spPr/>
        <p:txBody>
          <a:bodyPr/>
          <a:lstStyle/>
          <a:p>
            <a:pPr marL="457200" indent="-457200">
              <a:buFont typeface="Wingdings" panose="05000000000000000000" pitchFamily="2" charset="2"/>
              <a:buChar char="q"/>
            </a:pPr>
            <a:r>
              <a:rPr lang="en-US" sz="3000" dirty="0" smtClean="0"/>
              <a:t>Key management system</a:t>
            </a:r>
          </a:p>
          <a:p>
            <a:pPr marL="457200" indent="-457200">
              <a:buFont typeface="Wingdings" panose="05000000000000000000" pitchFamily="2" charset="2"/>
              <a:buChar char="q"/>
            </a:pPr>
            <a:r>
              <a:rPr lang="en-US" sz="3000" dirty="0" smtClean="0"/>
              <a:t>Re-keying feature</a:t>
            </a:r>
            <a:endParaRPr lang="en-US" sz="3000" dirty="0"/>
          </a:p>
          <a:p>
            <a:pPr marL="457200" indent="-457200">
              <a:buFont typeface="Wingdings" panose="05000000000000000000" pitchFamily="2" charset="2"/>
              <a:buChar char="q"/>
            </a:pPr>
            <a:r>
              <a:rPr lang="en-US" sz="3000" dirty="0" smtClean="0"/>
              <a:t>Hardware </a:t>
            </a:r>
            <a:r>
              <a:rPr lang="en-US" sz="3000" dirty="0"/>
              <a:t>security on </a:t>
            </a:r>
            <a:r>
              <a:rPr lang="en-US" sz="3000" dirty="0" err="1"/>
              <a:t>IoT</a:t>
            </a:r>
            <a:r>
              <a:rPr lang="en-US" sz="3000" dirty="0"/>
              <a:t> </a:t>
            </a:r>
            <a:r>
              <a:rPr lang="en-US" sz="3000" dirty="0" smtClean="0"/>
              <a:t>devices</a:t>
            </a:r>
          </a:p>
          <a:p>
            <a:pPr marL="457200" indent="-457200">
              <a:buFont typeface="Wingdings" panose="05000000000000000000" pitchFamily="2" charset="2"/>
              <a:buChar char="q"/>
            </a:pPr>
            <a:r>
              <a:rPr lang="en-US" sz="3000" dirty="0" smtClean="0"/>
              <a:t>Data </a:t>
            </a:r>
            <a:r>
              <a:rPr lang="en-US" sz="3000" dirty="0"/>
              <a:t>integrity</a:t>
            </a:r>
          </a:p>
          <a:p>
            <a:pPr marL="457200" indent="-457200">
              <a:buFont typeface="Wingdings" panose="05000000000000000000" pitchFamily="2" charset="2"/>
              <a:buChar char="q"/>
            </a:pPr>
            <a:endParaRPr lang="en-US" sz="3000" dirty="0" smtClean="0"/>
          </a:p>
          <a:p>
            <a:pPr lvl="1">
              <a:buFont typeface="Wingdings" panose="05000000000000000000" pitchFamily="2" charset="2"/>
              <a:buChar char="q"/>
            </a:pPr>
            <a:endParaRPr lang="en-US" sz="3000" dirty="0" smtClean="0"/>
          </a:p>
          <a:p>
            <a:pPr lvl="1">
              <a:buFont typeface="Wingdings" panose="05000000000000000000" pitchFamily="2" charset="2"/>
              <a:buChar char="q"/>
            </a:pPr>
            <a:endParaRPr lang="en-US" sz="3000" dirty="0" smtClean="0"/>
          </a:p>
          <a:p>
            <a:pPr lvl="1">
              <a:buFont typeface="Wingdings" panose="05000000000000000000" pitchFamily="2" charset="2"/>
              <a:buChar char="q"/>
            </a:pPr>
            <a:endParaRPr lang="fr-FR" sz="3000" dirty="0"/>
          </a:p>
          <a:p>
            <a:pPr marL="342900" indent="-342900">
              <a:buFont typeface="Wingdings" panose="05000000000000000000" pitchFamily="2" charset="2"/>
              <a:buChar char="q"/>
            </a:pPr>
            <a:endParaRPr lang="en-US" sz="3000" dirty="0" smtClean="0"/>
          </a:p>
        </p:txBody>
      </p:sp>
    </p:spTree>
    <p:extLst>
      <p:ext uri="{BB962C8B-B14F-4D97-AF65-F5344CB8AC3E}">
        <p14:creationId xmlns:p14="http://schemas.microsoft.com/office/powerpoint/2010/main" val="1144239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a:t>
            </a:r>
            <a:endParaRPr lang="fr-FR" dirty="0"/>
          </a:p>
        </p:txBody>
      </p:sp>
      <p:graphicFrame>
        <p:nvGraphicFramePr>
          <p:cNvPr id="8" name="Object 7"/>
          <p:cNvGraphicFramePr>
            <a:graphicFrameLocks noChangeAspect="1"/>
          </p:cNvGraphicFramePr>
          <p:nvPr>
            <p:extLst>
              <p:ext uri="{D42A27DB-BD31-4B8C-83A1-F6EECF244321}">
                <p14:modId xmlns:p14="http://schemas.microsoft.com/office/powerpoint/2010/main" val="1541622879"/>
              </p:ext>
            </p:extLst>
          </p:nvPr>
        </p:nvGraphicFramePr>
        <p:xfrm>
          <a:off x="1044857" y="1464944"/>
          <a:ext cx="10103485" cy="4764245"/>
        </p:xfrm>
        <a:graphic>
          <a:graphicData uri="http://schemas.openxmlformats.org/presentationml/2006/ole">
            <mc:AlternateContent xmlns:mc="http://schemas.openxmlformats.org/markup-compatibility/2006">
              <mc:Choice xmlns:v="urn:schemas-microsoft-com:vml" Requires="v">
                <p:oleObj spid="_x0000_s1044" name="Worksheet" r:id="rId5" imgW="8201235" imgH="3867331" progId="Excel.Sheet.12">
                  <p:embed/>
                </p:oleObj>
              </mc:Choice>
              <mc:Fallback>
                <p:oleObj name="Worksheet" r:id="rId5" imgW="8201235" imgH="3867331" progId="Excel.Sheet.12">
                  <p:embed/>
                  <p:pic>
                    <p:nvPicPr>
                      <p:cNvPr id="0" name=""/>
                      <p:cNvPicPr/>
                      <p:nvPr/>
                    </p:nvPicPr>
                    <p:blipFill>
                      <a:blip r:embed="rId6"/>
                      <a:stretch>
                        <a:fillRect/>
                      </a:stretch>
                    </p:blipFill>
                    <p:spPr>
                      <a:xfrm>
                        <a:off x="1044857" y="1464944"/>
                        <a:ext cx="10103485" cy="4764245"/>
                      </a:xfrm>
                      <a:prstGeom prst="rect">
                        <a:avLst/>
                      </a:prstGeom>
                    </p:spPr>
                  </p:pic>
                </p:oleObj>
              </mc:Fallback>
            </mc:AlternateContent>
          </a:graphicData>
        </a:graphic>
      </p:graphicFrame>
    </p:spTree>
    <p:extLst>
      <p:ext uri="{BB962C8B-B14F-4D97-AF65-F5344CB8AC3E}">
        <p14:creationId xmlns:p14="http://schemas.microsoft.com/office/powerpoint/2010/main" val="1707314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 &amp; A</a:t>
            </a:r>
            <a:endParaRPr lang="fr-FR" dirty="0"/>
          </a:p>
        </p:txBody>
      </p:sp>
      <p:pic>
        <p:nvPicPr>
          <p:cNvPr id="1028" name="Picture 4" descr="See original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0100" y="2619631"/>
            <a:ext cx="49530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749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barn(inVertical)">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2" name="Text Placeholder 1"/>
          <p:cNvSpPr>
            <a:spLocks noGrp="1"/>
          </p:cNvSpPr>
          <p:nvPr>
            <p:ph type="body" sz="quarter" idx="10"/>
          </p:nvPr>
        </p:nvSpPr>
        <p:spPr/>
        <p:txBody>
          <a:bodyPr/>
          <a:lstStyle/>
          <a:p>
            <a:r>
              <a:rPr lang="fr-FR" sz="2500" b="1" dirty="0" smtClean="0"/>
              <a:t>Huynh Dan VO</a:t>
            </a:r>
          </a:p>
          <a:p>
            <a:r>
              <a:rPr lang="fr-FR" dirty="0" smtClean="0">
                <a:hlinkClick r:id="rId3"/>
              </a:rPr>
              <a:t>Huynh-Dan.Vo@eurecom.fr</a:t>
            </a:r>
            <a:r>
              <a:rPr lang="fr-FR" dirty="0" smtClean="0"/>
              <a:t> </a:t>
            </a:r>
            <a:endParaRPr lang="fr-F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 Predictive Maintenance @ Antibes</a:t>
            </a:r>
            <a:endParaRPr lang="fr-FR" dirty="0"/>
          </a:p>
        </p:txBody>
      </p:sp>
      <p:sp>
        <p:nvSpPr>
          <p:cNvPr id="4" name="Text Placeholder 2"/>
          <p:cNvSpPr txBox="1">
            <a:spLocks/>
          </p:cNvSpPr>
          <p:nvPr/>
        </p:nvSpPr>
        <p:spPr bwMode="gray">
          <a:xfrm>
            <a:off x="382193" y="1505106"/>
            <a:ext cx="5662800" cy="4393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342725" indent="-342725" algn="l" defTabSz="1086886" rtl="0" eaLnBrk="1" fontAlgn="base" hangingPunct="1">
              <a:spcBef>
                <a:spcPts val="2398"/>
              </a:spcBef>
              <a:spcAft>
                <a:spcPct val="0"/>
              </a:spcAft>
              <a:buClr>
                <a:schemeClr val="accent1"/>
              </a:buClr>
              <a:buSzPct val="80000"/>
              <a:defRPr sz="2000" b="1" kern="1200">
                <a:solidFill>
                  <a:srgbClr val="FFFFFF"/>
                </a:solidFill>
                <a:latin typeface="BentonSans Regular"/>
                <a:ea typeface="ＭＳ Ｐゴシック" charset="0"/>
                <a:cs typeface="BentonSans Regular"/>
              </a:defRPr>
            </a:lvl1pPr>
            <a:lvl2pPr marL="742573" indent="-285605" algn="l" defTabSz="1086886" rtl="0" eaLnBrk="1" fontAlgn="base" hangingPunct="1">
              <a:spcBef>
                <a:spcPts val="600"/>
              </a:spcBef>
              <a:spcAft>
                <a:spcPct val="0"/>
              </a:spcAft>
              <a:buClr>
                <a:schemeClr val="accent1"/>
              </a:buClr>
              <a:buSzPct val="80000"/>
              <a:buFont typeface="Wingdings" charset="0"/>
              <a:defRPr sz="2000" kern="1200">
                <a:solidFill>
                  <a:srgbClr val="FFFFFF"/>
                </a:solidFill>
                <a:latin typeface="BentonSans Regular"/>
                <a:ea typeface="ＭＳ Ｐゴシック" charset="0"/>
                <a:cs typeface="BentonSans Regular"/>
              </a:defRPr>
            </a:lvl2pPr>
            <a:lvl3pPr marL="179298" indent="-179298" algn="l" defTabSz="1086886" rtl="0" eaLnBrk="1" fontAlgn="base" hangingPunct="1">
              <a:spcBef>
                <a:spcPts val="400"/>
              </a:spcBef>
              <a:spcAft>
                <a:spcPct val="0"/>
              </a:spcAft>
              <a:buClr>
                <a:schemeClr val="accent1"/>
              </a:buClr>
              <a:buSzPct val="100000"/>
              <a:buFont typeface="Wingdings" charset="0"/>
              <a:buChar char=""/>
              <a:defRPr kern="1200">
                <a:solidFill>
                  <a:srgbClr val="FFFFFF"/>
                </a:solidFill>
                <a:latin typeface="BentonSans Regular"/>
                <a:ea typeface="ＭＳ Ｐゴシック" charset="0"/>
                <a:cs typeface="BentonSans Regular"/>
              </a:defRPr>
            </a:lvl3pPr>
            <a:lvl4pPr marL="358592" indent="-179298" algn="l" defTabSz="1086886" rtl="0" eaLnBrk="1" fontAlgn="base" hangingPunct="1">
              <a:spcBef>
                <a:spcPts val="400"/>
              </a:spcBef>
              <a:spcAft>
                <a:spcPct val="0"/>
              </a:spcAft>
              <a:buClr>
                <a:schemeClr val="accent2"/>
              </a:buClr>
              <a:buSzPct val="100000"/>
              <a:buFont typeface="Arial" charset="0"/>
              <a:buChar char="–"/>
              <a:defRPr kern="1200">
                <a:solidFill>
                  <a:srgbClr val="FFFFFF"/>
                </a:solidFill>
                <a:latin typeface="BentonSans Regular"/>
                <a:ea typeface="ＭＳ Ｐゴシック" charset="0"/>
                <a:cs typeface="BentonSans Regular"/>
              </a:defRPr>
            </a:lvl4pPr>
            <a:lvl5pPr marL="539476" indent="-179298" algn="l" defTabSz="1086886" rtl="0" eaLnBrk="1" fontAlgn="base" hangingPunct="1">
              <a:spcBef>
                <a:spcPts val="250"/>
              </a:spcBef>
              <a:spcAft>
                <a:spcPct val="0"/>
              </a:spcAft>
              <a:buClr>
                <a:schemeClr val="accent2"/>
              </a:buClr>
              <a:buSzPct val="100000"/>
              <a:buFont typeface="Courier New" charset="0"/>
              <a:buChar char="o"/>
              <a:defRPr sz="1500" kern="1200">
                <a:solidFill>
                  <a:srgbClr val="FFFFFF"/>
                </a:solidFill>
                <a:latin typeface="BentonSans Regular"/>
                <a:ea typeface="ＭＳ Ｐゴシック" charset="0"/>
                <a:cs typeface="BentonSans Regular"/>
              </a:defRPr>
            </a:lvl5pPr>
            <a:lvl6pPr marL="2992615" indent="-272056" algn="l" defTabSz="1088224"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725" indent="-272056" algn="l" defTabSz="1088224"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0838" indent="-272056" algn="l" defTabSz="1088224"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4950" indent="-272056" algn="l" defTabSz="1088224"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700" dirty="0" smtClean="0">
                <a:solidFill>
                  <a:schemeClr val="tx1"/>
                </a:solidFill>
              </a:rPr>
              <a:t>Monitor water distribution network, predict failures, and proactively optimize their finance and controlling</a:t>
            </a:r>
          </a:p>
          <a:p>
            <a:r>
              <a:rPr lang="en-US" sz="1700" dirty="0" smtClean="0">
                <a:solidFill>
                  <a:schemeClr val="tx1"/>
                </a:solidFill>
              </a:rPr>
              <a:t>Motivation</a:t>
            </a:r>
          </a:p>
          <a:p>
            <a:pPr lvl="1">
              <a:buNone/>
            </a:pPr>
            <a:r>
              <a:rPr lang="en-US" sz="1700" dirty="0" smtClean="0">
                <a:solidFill>
                  <a:schemeClr val="tx1"/>
                </a:solidFill>
              </a:rPr>
              <a:t>Connect operational levels to finance and controlling</a:t>
            </a:r>
          </a:p>
          <a:p>
            <a:r>
              <a:rPr lang="en-US" sz="1700" dirty="0" smtClean="0">
                <a:solidFill>
                  <a:schemeClr val="tx1"/>
                </a:solidFill>
              </a:rPr>
              <a:t>Technical characteristics</a:t>
            </a:r>
          </a:p>
          <a:p>
            <a:pPr lvl="1">
              <a:buNone/>
            </a:pPr>
            <a:r>
              <a:rPr lang="en-US" sz="1700" dirty="0" smtClean="0">
                <a:solidFill>
                  <a:schemeClr val="tx1"/>
                </a:solidFill>
              </a:rPr>
              <a:t>2000 sensors instrumenting the network</a:t>
            </a:r>
          </a:p>
          <a:p>
            <a:pPr lvl="1">
              <a:buNone/>
            </a:pPr>
            <a:r>
              <a:rPr lang="en-US" sz="1700" dirty="0" smtClean="0">
                <a:solidFill>
                  <a:schemeClr val="tx1"/>
                </a:solidFill>
              </a:rPr>
              <a:t>Low bandwidth and powered </a:t>
            </a:r>
            <a:r>
              <a:rPr lang="en-US" sz="1700" dirty="0">
                <a:solidFill>
                  <a:schemeClr val="tx1"/>
                </a:solidFill>
              </a:rPr>
              <a:t>programmable logic </a:t>
            </a:r>
            <a:r>
              <a:rPr lang="en-US" sz="1700" dirty="0" smtClean="0">
                <a:solidFill>
                  <a:schemeClr val="tx1"/>
                </a:solidFill>
              </a:rPr>
              <a:t>				controllers (PLCs)</a:t>
            </a:r>
          </a:p>
          <a:p>
            <a:pPr lvl="1">
              <a:buNone/>
            </a:pPr>
            <a:r>
              <a:rPr lang="en-US" sz="1700" dirty="0" smtClean="0">
                <a:solidFill>
                  <a:schemeClr val="tx1"/>
                </a:solidFill>
              </a:rPr>
              <a:t>No physical access to devices</a:t>
            </a:r>
          </a:p>
          <a:p>
            <a:pPr lvl="1">
              <a:buNone/>
            </a:pPr>
            <a:r>
              <a:rPr lang="en-US" sz="1700" dirty="0" smtClean="0">
                <a:solidFill>
                  <a:schemeClr val="tx1"/>
                </a:solidFill>
              </a:rPr>
              <a:t>Low throughput</a:t>
            </a:r>
          </a:p>
          <a:p>
            <a:pPr lvl="1">
              <a:buNone/>
            </a:pPr>
            <a:r>
              <a:rPr lang="en-US" sz="1700" dirty="0" smtClean="0">
                <a:solidFill>
                  <a:schemeClr val="tx1"/>
                </a:solidFill>
              </a:rPr>
              <a:t>No personal data</a:t>
            </a:r>
          </a:p>
        </p:txBody>
      </p:sp>
      <p:sp>
        <p:nvSpPr>
          <p:cNvPr id="5" name="Text Placeholder 3"/>
          <p:cNvSpPr txBox="1">
            <a:spLocks/>
          </p:cNvSpPr>
          <p:nvPr/>
        </p:nvSpPr>
        <p:spPr>
          <a:xfrm>
            <a:off x="6206400" y="1505106"/>
            <a:ext cx="5662800" cy="4393017"/>
          </a:xfrm>
          <a:prstGeom prst="rect">
            <a:avLst/>
          </a:prstGeom>
        </p:spPr>
        <p:txBody>
          <a:bodyPr/>
          <a:lstStyle>
            <a:lvl1pPr marL="342725" indent="-342725" algn="l" defTabSz="1086886" rtl="0" eaLnBrk="1" fontAlgn="base" hangingPunct="1">
              <a:spcBef>
                <a:spcPts val="2398"/>
              </a:spcBef>
              <a:spcAft>
                <a:spcPct val="0"/>
              </a:spcAft>
              <a:buClr>
                <a:schemeClr val="accent1"/>
              </a:buClr>
              <a:buSzPct val="80000"/>
              <a:defRPr sz="2000" b="1" kern="1200">
                <a:solidFill>
                  <a:schemeClr val="tx1"/>
                </a:solidFill>
                <a:latin typeface="BentonSans Regular"/>
                <a:ea typeface="ＭＳ Ｐゴシック" charset="0"/>
                <a:cs typeface="BentonSans Regular"/>
              </a:defRPr>
            </a:lvl1pPr>
            <a:lvl2pPr marL="742573" indent="-285605" algn="l" defTabSz="1086886" rtl="0" eaLnBrk="1" fontAlgn="base" hangingPunct="1">
              <a:spcBef>
                <a:spcPts val="600"/>
              </a:spcBef>
              <a:spcAft>
                <a:spcPct val="0"/>
              </a:spcAft>
              <a:buClr>
                <a:schemeClr val="accent1"/>
              </a:buClr>
              <a:buSzPct val="80000"/>
              <a:buFont typeface="Wingdings" charset="0"/>
              <a:defRPr sz="2000" kern="1200">
                <a:solidFill>
                  <a:schemeClr val="tx1"/>
                </a:solidFill>
                <a:latin typeface="BentonSans Regular"/>
                <a:ea typeface="ＭＳ Ｐゴシック" charset="0"/>
                <a:cs typeface="BentonSans Regular"/>
              </a:defRPr>
            </a:lvl2pPr>
            <a:lvl3pPr marL="179298" indent="-179298" algn="l" defTabSz="1086886" rtl="0" eaLnBrk="1" fontAlgn="base" hangingPunct="1">
              <a:spcBef>
                <a:spcPts val="400"/>
              </a:spcBef>
              <a:spcAft>
                <a:spcPct val="0"/>
              </a:spcAft>
              <a:buClr>
                <a:schemeClr val="accent1"/>
              </a:buClr>
              <a:buSzPct val="100000"/>
              <a:buFont typeface="Wingdings" charset="0"/>
              <a:buChar char=""/>
              <a:defRPr kern="1200">
                <a:solidFill>
                  <a:schemeClr val="tx1"/>
                </a:solidFill>
                <a:latin typeface="BentonSans Regular"/>
                <a:ea typeface="ＭＳ Ｐゴシック" charset="0"/>
                <a:cs typeface="BentonSans Regular"/>
              </a:defRPr>
            </a:lvl3pPr>
            <a:lvl4pPr marL="358592" indent="-179298" algn="l" defTabSz="1086886" rtl="0" eaLnBrk="1" fontAlgn="base" hangingPunct="1">
              <a:spcBef>
                <a:spcPts val="400"/>
              </a:spcBef>
              <a:spcAft>
                <a:spcPct val="0"/>
              </a:spcAft>
              <a:buClr>
                <a:schemeClr val="accent2"/>
              </a:buClr>
              <a:buSzPct val="100000"/>
              <a:buFont typeface="Arial" charset="0"/>
              <a:buChar char="–"/>
              <a:defRPr kern="1200">
                <a:solidFill>
                  <a:schemeClr val="tx1"/>
                </a:solidFill>
                <a:latin typeface="BentonSans Regular"/>
                <a:ea typeface="ＭＳ Ｐゴシック" charset="0"/>
                <a:cs typeface="BentonSans Regular"/>
              </a:defRPr>
            </a:lvl4pPr>
            <a:lvl5pPr marL="539476" indent="-179298" algn="l" defTabSz="1086886" rtl="0" eaLnBrk="1" fontAlgn="base" hangingPunct="1">
              <a:spcBef>
                <a:spcPts val="250"/>
              </a:spcBef>
              <a:spcAft>
                <a:spcPct val="0"/>
              </a:spcAft>
              <a:buClr>
                <a:schemeClr val="accent2"/>
              </a:buClr>
              <a:buSzPct val="100000"/>
              <a:buFont typeface="Courier New" charset="0"/>
              <a:buChar char="o"/>
              <a:defRPr sz="1500" kern="1200">
                <a:solidFill>
                  <a:schemeClr val="tx1"/>
                </a:solidFill>
                <a:latin typeface="BentonSans Regular"/>
                <a:ea typeface="ＭＳ Ｐゴシック" charset="0"/>
                <a:cs typeface="BentonSans Regular"/>
              </a:defRPr>
            </a:lvl5pPr>
            <a:lvl6pPr marL="2992615" indent="-272056" algn="l" defTabSz="1088224"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725" indent="-272056" algn="l" defTabSz="1088224"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0838" indent="-272056" algn="l" defTabSz="1088224"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4950" indent="-272056" algn="l" defTabSz="1088224"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700" dirty="0" smtClean="0"/>
              <a:t>Security requirements expressed by Antibes</a:t>
            </a:r>
          </a:p>
          <a:p>
            <a:pPr lvl="1">
              <a:buFont typeface="Wingdings" panose="05000000000000000000" pitchFamily="2" charset="2"/>
              <a:buChar char="§"/>
            </a:pPr>
            <a:r>
              <a:rPr lang="en-US" sz="1700" dirty="0" smtClean="0"/>
              <a:t>End to end data confidentiality</a:t>
            </a:r>
          </a:p>
          <a:p>
            <a:pPr lvl="1">
              <a:buFont typeface="Wingdings" panose="05000000000000000000" pitchFamily="2" charset="2"/>
              <a:buChar char="§"/>
            </a:pPr>
            <a:r>
              <a:rPr lang="en-US" sz="1700" dirty="0" smtClean="0"/>
              <a:t>Data integrity</a:t>
            </a:r>
          </a:p>
          <a:p>
            <a:endParaRPr lang="en-US" sz="1700" dirty="0" smtClean="0"/>
          </a:p>
          <a:p>
            <a:endParaRPr lang="en-US" sz="1700" dirty="0"/>
          </a:p>
          <a:p>
            <a:endParaRPr lang="fr-FR" sz="1700" dirty="0"/>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2303" y="415260"/>
            <a:ext cx="1270454" cy="5308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49255" y="496141"/>
            <a:ext cx="721561" cy="4227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SIGFO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9626" y="496141"/>
            <a:ext cx="1291648" cy="369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588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0" end="0"/>
                                            </p:txEl>
                                          </p:spTgt>
                                        </p:tgtEl>
                                        <p:attrNameLst>
                                          <p:attrName>style.visibility</p:attrName>
                                        </p:attrNameLst>
                                      </p:cBhvr>
                                      <p:to>
                                        <p:strVal val="visible"/>
                                      </p:to>
                                    </p:set>
                                    <p:animEffect transition="in" filter="fade">
                                      <p:cBhvr>
                                        <p:cTn id="40" dur="500"/>
                                        <p:tgtEl>
                                          <p:spTgt spid="5">
                                            <p:txEl>
                                              <p:pRg st="0" end="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5">
                                            <p:txEl>
                                              <p:pRg st="1" end="1"/>
                                            </p:txEl>
                                          </p:spTgt>
                                        </p:tgtEl>
                                        <p:attrNameLst>
                                          <p:attrName>style.visibility</p:attrName>
                                        </p:attrNameLst>
                                      </p:cBhvr>
                                      <p:to>
                                        <p:strVal val="visible"/>
                                      </p:to>
                                    </p:set>
                                    <p:animEffect transition="in" filter="fade">
                                      <p:cBhvr>
                                        <p:cTn id="43" dur="500"/>
                                        <p:tgtEl>
                                          <p:spTgt spid="5">
                                            <p:txEl>
                                              <p:pRg st="1" end="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5">
                                            <p:txEl>
                                              <p:pRg st="2" end="2"/>
                                            </p:txEl>
                                          </p:spTgt>
                                        </p:tgtEl>
                                        <p:attrNameLst>
                                          <p:attrName>style.visibility</p:attrName>
                                        </p:attrNameLst>
                                      </p:cBhvr>
                                      <p:to>
                                        <p:strVal val="visible"/>
                                      </p:to>
                                    </p:set>
                                    <p:animEffect transition="in" filter="fade">
                                      <p:cBhvr>
                                        <p:cTn id="46"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br>
              <a:rPr lang="en-US" dirty="0" smtClean="0"/>
            </a:br>
            <a:r>
              <a:rPr lang="en-US" sz="2000" dirty="0" smtClean="0"/>
              <a:t>Water network visualization real time</a:t>
            </a:r>
            <a:endParaRPr lang="fr-FR" dirty="0"/>
          </a:p>
        </p:txBody>
      </p:sp>
      <p:sp>
        <p:nvSpPr>
          <p:cNvPr id="3" name="Text Placeholder 2"/>
          <p:cNvSpPr>
            <a:spLocks noGrp="1"/>
          </p:cNvSpPr>
          <p:nvPr>
            <p:ph type="body" sz="quarter" idx="10"/>
          </p:nvPr>
        </p:nvSpPr>
        <p:spPr/>
        <p:txBody>
          <a:bodyPr/>
          <a:lstStyle/>
          <a:p>
            <a:r>
              <a:rPr lang="en-US" sz="1600" dirty="0" smtClean="0"/>
              <a:t>Visualization real time </a:t>
            </a:r>
            <a:r>
              <a:rPr lang="en-US" sz="1600" dirty="0"/>
              <a:t>of water network </a:t>
            </a:r>
            <a:r>
              <a:rPr lang="en-US" sz="1600" dirty="0" smtClean="0"/>
              <a:t>integrity</a:t>
            </a:r>
          </a:p>
          <a:p>
            <a:pPr lvl="1"/>
            <a:r>
              <a:rPr lang="en-US" sz="1600" dirty="0" smtClean="0"/>
              <a:t>Static information related to </a:t>
            </a:r>
            <a:r>
              <a:rPr lang="en-US" sz="1600" dirty="0" err="1" smtClean="0"/>
              <a:t>geolocation</a:t>
            </a:r>
            <a:r>
              <a:rPr lang="en-US" sz="1600" dirty="0" smtClean="0"/>
              <a:t>, physical characteristic of pipelines.</a:t>
            </a:r>
          </a:p>
          <a:p>
            <a:pPr lvl="1"/>
            <a:r>
              <a:rPr lang="en-US" sz="1600" dirty="0" smtClean="0"/>
              <a:t>Acquisition </a:t>
            </a:r>
            <a:r>
              <a:rPr lang="en-US" sz="1600" dirty="0"/>
              <a:t>of data from </a:t>
            </a:r>
            <a:r>
              <a:rPr lang="en-US" sz="1600" dirty="0" smtClean="0"/>
              <a:t>smart metering devices </a:t>
            </a:r>
            <a:r>
              <a:rPr lang="en-US" sz="1600" dirty="0"/>
              <a:t>in the city</a:t>
            </a:r>
          </a:p>
          <a:p>
            <a:pPr lvl="2">
              <a:buFont typeface="Wingdings" panose="05000000000000000000" pitchFamily="2" charset="2"/>
              <a:buChar char="q"/>
            </a:pPr>
            <a:r>
              <a:rPr lang="en-US" sz="1600" dirty="0" smtClean="0"/>
              <a:t> Debit</a:t>
            </a:r>
            <a:r>
              <a:rPr lang="en-US" sz="1600" dirty="0"/>
              <a:t>, pressure, </a:t>
            </a:r>
            <a:r>
              <a:rPr lang="en-US" sz="1600" dirty="0" smtClean="0"/>
              <a:t>turbulence, intrusion detection</a:t>
            </a:r>
            <a:r>
              <a:rPr lang="en-US" sz="1600" dirty="0"/>
              <a:t>, tank level, … </a:t>
            </a:r>
            <a:endParaRPr lang="en-US" sz="1600" dirty="0" smtClean="0"/>
          </a:p>
          <a:p>
            <a:r>
              <a:rPr lang="en-US" sz="1600" dirty="0"/>
              <a:t>Predictive model for </a:t>
            </a:r>
            <a:r>
              <a:rPr lang="en-US" sz="1600" dirty="0" smtClean="0"/>
              <a:t>water pipeline </a:t>
            </a:r>
            <a:r>
              <a:rPr lang="en-US" sz="1600" dirty="0"/>
              <a:t>failure</a:t>
            </a:r>
          </a:p>
          <a:p>
            <a:pPr lvl="1"/>
            <a:r>
              <a:rPr lang="en-US" sz="1600" dirty="0"/>
              <a:t>Based on static and real time acquired from sensor data</a:t>
            </a:r>
          </a:p>
          <a:p>
            <a:pPr lvl="2">
              <a:buFont typeface="Wingdings" panose="05000000000000000000" pitchFamily="2" charset="2"/>
              <a:buChar char="q"/>
            </a:pPr>
            <a:r>
              <a:rPr lang="en-US" sz="1600" dirty="0" smtClean="0"/>
              <a:t> From </a:t>
            </a:r>
            <a:r>
              <a:rPr lang="en-US" sz="1600" dirty="0"/>
              <a:t>static data on pipeline</a:t>
            </a:r>
          </a:p>
          <a:p>
            <a:pPr lvl="3">
              <a:buFont typeface="Wingdings" panose="05000000000000000000" pitchFamily="2" charset="2"/>
              <a:buChar char="§"/>
            </a:pPr>
            <a:r>
              <a:rPr lang="en-US" sz="1600" dirty="0"/>
              <a:t>Physical characteristics</a:t>
            </a:r>
          </a:p>
          <a:p>
            <a:pPr lvl="3">
              <a:buFont typeface="Wingdings" panose="05000000000000000000" pitchFamily="2" charset="2"/>
              <a:buChar char="§"/>
            </a:pPr>
            <a:r>
              <a:rPr lang="en-US" sz="1600" dirty="0"/>
              <a:t>Age</a:t>
            </a:r>
          </a:p>
          <a:p>
            <a:pPr lvl="3">
              <a:buFont typeface="Wingdings" panose="05000000000000000000" pitchFamily="2" charset="2"/>
              <a:buChar char="§"/>
            </a:pPr>
            <a:r>
              <a:rPr lang="en-US" sz="1600" dirty="0"/>
              <a:t>Previous incident</a:t>
            </a:r>
          </a:p>
          <a:p>
            <a:pPr lvl="2">
              <a:buFont typeface="Wingdings" panose="05000000000000000000" pitchFamily="2" charset="2"/>
              <a:buChar char="q"/>
            </a:pPr>
            <a:r>
              <a:rPr lang="en-US" sz="1600" dirty="0" smtClean="0"/>
              <a:t> Real </a:t>
            </a:r>
            <a:r>
              <a:rPr lang="en-US" sz="1600" dirty="0"/>
              <a:t>time information </a:t>
            </a:r>
          </a:p>
          <a:p>
            <a:pPr lvl="3">
              <a:buFont typeface="Wingdings" panose="05000000000000000000" pitchFamily="2" charset="2"/>
              <a:buChar char="§"/>
            </a:pPr>
            <a:r>
              <a:rPr lang="en-US" sz="1600" dirty="0"/>
              <a:t>Water pressure into pipeline, </a:t>
            </a:r>
          </a:p>
          <a:p>
            <a:pPr lvl="3">
              <a:buFont typeface="Wingdings" panose="05000000000000000000" pitchFamily="2" charset="2"/>
              <a:buChar char="§"/>
            </a:pPr>
            <a:r>
              <a:rPr lang="en-US" sz="1600" dirty="0"/>
              <a:t>Water consumption from smart meter</a:t>
            </a:r>
          </a:p>
          <a:p>
            <a:pPr lvl="2"/>
            <a:endParaRPr lang="en-US" sz="1600" dirty="0"/>
          </a:p>
          <a:p>
            <a:endParaRPr lang="fr-FR" sz="16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0608" y="3013892"/>
            <a:ext cx="6033062" cy="326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descr="C:\Users\i023506\AppData\Local\Microsoft\Windows\Temporary Internet Files\Content.IE5\LDHT9TG0\alert[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632913" y="5136446"/>
            <a:ext cx="254226" cy="2547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i023506\AppData\Local\Microsoft\Windows\Temporary Internet Files\Content.IE5\LDHT9TG0\alert[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708690" y="5263843"/>
            <a:ext cx="254226" cy="2547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i023506\AppData\Local\Microsoft\Windows\Temporary Internet Files\Content.IE5\LDHT9TG0\alert[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854636" y="5825903"/>
            <a:ext cx="254226" cy="254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281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arn(inVertical)">
                                      <p:cBhvr>
                                        <p:cTn id="16" dur="500"/>
                                        <p:tgtEl>
                                          <p:spTgt spid="3">
                                            <p:txEl>
                                              <p:pRg st="3" end="3"/>
                                            </p:txEl>
                                          </p:spTgt>
                                        </p:tgtEl>
                                      </p:cBhvr>
                                    </p:animEffect>
                                  </p:childTnLst>
                                </p:cTn>
                              </p:par>
                            </p:childTnLst>
                          </p:cTn>
                        </p:par>
                        <p:par>
                          <p:cTn id="17" fill="hold">
                            <p:stCondLst>
                              <p:cond delay="500"/>
                            </p:stCondLst>
                            <p:childTnLst>
                              <p:par>
                                <p:cTn id="18" presetID="6" presetClass="entr" presetSubtype="16"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circle(in)">
                                      <p:cBhvr>
                                        <p:cTn id="20" dur="2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arn(inVertical)">
                                      <p:cBhvr>
                                        <p:cTn id="25" dur="500"/>
                                        <p:tgtEl>
                                          <p:spTgt spid="3">
                                            <p:txEl>
                                              <p:pRg st="4" end="4"/>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arn(inVertical)">
                                      <p:cBhvr>
                                        <p:cTn id="28" dur="500"/>
                                        <p:tgtEl>
                                          <p:spTgt spid="3">
                                            <p:txEl>
                                              <p:pRg st="5" end="5"/>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arn(inVertical)">
                                      <p:cBhvr>
                                        <p:cTn id="31" dur="500"/>
                                        <p:tgtEl>
                                          <p:spTgt spid="3">
                                            <p:txEl>
                                              <p:pRg st="6" end="6"/>
                                            </p:txEl>
                                          </p:spTgt>
                                        </p:tgtEl>
                                      </p:cBhvr>
                                    </p:animEffect>
                                  </p:childTnLst>
                                </p:cTn>
                              </p:par>
                              <p:par>
                                <p:cTn id="32" presetID="16" presetClass="entr" presetSubtype="21"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arn(inVertical)">
                                      <p:cBhvr>
                                        <p:cTn id="34" dur="500"/>
                                        <p:tgtEl>
                                          <p:spTgt spid="3">
                                            <p:txEl>
                                              <p:pRg st="7" end="7"/>
                                            </p:txEl>
                                          </p:spTgt>
                                        </p:tgtEl>
                                      </p:cBhvr>
                                    </p:animEffect>
                                  </p:childTnLst>
                                </p:cTn>
                              </p:par>
                              <p:par>
                                <p:cTn id="35" presetID="16" presetClass="entr" presetSubtype="21"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barn(inVertical)">
                                      <p:cBhvr>
                                        <p:cTn id="37" dur="500"/>
                                        <p:tgtEl>
                                          <p:spTgt spid="3">
                                            <p:txEl>
                                              <p:pRg st="8" end="8"/>
                                            </p:txEl>
                                          </p:spTgt>
                                        </p:tgtEl>
                                      </p:cBhvr>
                                    </p:animEffect>
                                  </p:childTnLst>
                                </p:cTn>
                              </p:par>
                              <p:par>
                                <p:cTn id="38" presetID="16" presetClass="entr" presetSubtype="21"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barn(inVertical)">
                                      <p:cBhvr>
                                        <p:cTn id="40" dur="500"/>
                                        <p:tgtEl>
                                          <p:spTgt spid="3">
                                            <p:txEl>
                                              <p:pRg st="9" end="9"/>
                                            </p:txEl>
                                          </p:spTgt>
                                        </p:tgtEl>
                                      </p:cBhvr>
                                    </p:animEffect>
                                  </p:childTnLst>
                                </p:cTn>
                              </p:par>
                              <p:par>
                                <p:cTn id="41" presetID="16" presetClass="entr" presetSubtype="21"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barn(inVertical)">
                                      <p:cBhvr>
                                        <p:cTn id="43" dur="500"/>
                                        <p:tgtEl>
                                          <p:spTgt spid="3">
                                            <p:txEl>
                                              <p:pRg st="10" end="10"/>
                                            </p:txEl>
                                          </p:spTgt>
                                        </p:tgtEl>
                                      </p:cBhvr>
                                    </p:animEffect>
                                  </p:childTnLst>
                                </p:cTn>
                              </p:par>
                              <p:par>
                                <p:cTn id="44" presetID="16" presetClass="entr" presetSubtype="21" fill="hold"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barn(inVertical)">
                                      <p:cBhvr>
                                        <p:cTn id="46" dur="500"/>
                                        <p:tgtEl>
                                          <p:spTgt spid="3">
                                            <p:txEl>
                                              <p:pRg st="11" end="11"/>
                                            </p:txEl>
                                          </p:spTgt>
                                        </p:tgtEl>
                                      </p:cBhvr>
                                    </p:animEffect>
                                  </p:childTnLst>
                                </p:cTn>
                              </p:par>
                              <p:par>
                                <p:cTn id="47" presetID="16" presetClass="entr" presetSubtype="21" fill="hold"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barn(inVertical)">
                                      <p:cBhvr>
                                        <p:cTn id="49" dur="500"/>
                                        <p:tgtEl>
                                          <p:spTgt spid="3">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1" presetClass="entr" presetSubtype="0" fill="hold" nodeType="clickEffect">
                                  <p:stCondLst>
                                    <p:cond delay="500"/>
                                  </p:stCondLst>
                                  <p:childTnLst>
                                    <p:set>
                                      <p:cBhvr>
                                        <p:cTn id="53" dur="1" fill="hold">
                                          <p:stCondLst>
                                            <p:cond delay="0"/>
                                          </p:stCondLst>
                                        </p:cTn>
                                        <p:tgtEl>
                                          <p:spTgt spid="7"/>
                                        </p:tgtEl>
                                        <p:attrNameLst>
                                          <p:attrName>style.visibility</p:attrName>
                                        </p:attrNameLst>
                                      </p:cBhvr>
                                      <p:to>
                                        <p:strVal val="visible"/>
                                      </p:to>
                                    </p:set>
                                    <p:anim calcmode="lin" valueType="num">
                                      <p:cBhvr>
                                        <p:cTn id="54" dur="2000" fill="hold"/>
                                        <p:tgtEl>
                                          <p:spTgt spid="7"/>
                                        </p:tgtEl>
                                        <p:attrNameLst>
                                          <p:attrName>ppt_w</p:attrName>
                                        </p:attrNameLst>
                                      </p:cBhvr>
                                      <p:tavLst>
                                        <p:tav tm="0">
                                          <p:val>
                                            <p:fltVal val="0"/>
                                          </p:val>
                                        </p:tav>
                                        <p:tav tm="100000">
                                          <p:val>
                                            <p:strVal val="#ppt_w"/>
                                          </p:val>
                                        </p:tav>
                                      </p:tavLst>
                                    </p:anim>
                                    <p:anim calcmode="lin" valueType="num">
                                      <p:cBhvr>
                                        <p:cTn id="55" dur="2000" fill="hold"/>
                                        <p:tgtEl>
                                          <p:spTgt spid="7"/>
                                        </p:tgtEl>
                                        <p:attrNameLst>
                                          <p:attrName>ppt_h</p:attrName>
                                        </p:attrNameLst>
                                      </p:cBhvr>
                                      <p:tavLst>
                                        <p:tav tm="0">
                                          <p:val>
                                            <p:fltVal val="0"/>
                                          </p:val>
                                        </p:tav>
                                        <p:tav tm="100000">
                                          <p:val>
                                            <p:strVal val="#ppt_h"/>
                                          </p:val>
                                        </p:tav>
                                      </p:tavLst>
                                    </p:anim>
                                    <p:anim calcmode="lin" valueType="num">
                                      <p:cBhvr>
                                        <p:cTn id="56" dur="2000" fill="hold"/>
                                        <p:tgtEl>
                                          <p:spTgt spid="7"/>
                                        </p:tgtEl>
                                        <p:attrNameLst>
                                          <p:attrName>style.rotation</p:attrName>
                                        </p:attrNameLst>
                                      </p:cBhvr>
                                      <p:tavLst>
                                        <p:tav tm="0">
                                          <p:val>
                                            <p:fltVal val="90"/>
                                          </p:val>
                                        </p:tav>
                                        <p:tav tm="100000">
                                          <p:val>
                                            <p:fltVal val="0"/>
                                          </p:val>
                                        </p:tav>
                                      </p:tavLst>
                                    </p:anim>
                                    <p:animEffect transition="in" filter="fade">
                                      <p:cBhvr>
                                        <p:cTn id="57" dur="2000"/>
                                        <p:tgtEl>
                                          <p:spTgt spid="7"/>
                                        </p:tgtEl>
                                      </p:cBhvr>
                                    </p:animEffect>
                                  </p:childTnLst>
                                </p:cTn>
                              </p:par>
                              <p:par>
                                <p:cTn id="58" presetID="31" presetClass="entr" presetSubtype="0" fill="hold"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p:cTn id="60" dur="2000" fill="hold"/>
                                        <p:tgtEl>
                                          <p:spTgt spid="6"/>
                                        </p:tgtEl>
                                        <p:attrNameLst>
                                          <p:attrName>ppt_w</p:attrName>
                                        </p:attrNameLst>
                                      </p:cBhvr>
                                      <p:tavLst>
                                        <p:tav tm="0">
                                          <p:val>
                                            <p:fltVal val="0"/>
                                          </p:val>
                                        </p:tav>
                                        <p:tav tm="100000">
                                          <p:val>
                                            <p:strVal val="#ppt_w"/>
                                          </p:val>
                                        </p:tav>
                                      </p:tavLst>
                                    </p:anim>
                                    <p:anim calcmode="lin" valueType="num">
                                      <p:cBhvr>
                                        <p:cTn id="61" dur="2000" fill="hold"/>
                                        <p:tgtEl>
                                          <p:spTgt spid="6"/>
                                        </p:tgtEl>
                                        <p:attrNameLst>
                                          <p:attrName>ppt_h</p:attrName>
                                        </p:attrNameLst>
                                      </p:cBhvr>
                                      <p:tavLst>
                                        <p:tav tm="0">
                                          <p:val>
                                            <p:fltVal val="0"/>
                                          </p:val>
                                        </p:tav>
                                        <p:tav tm="100000">
                                          <p:val>
                                            <p:strVal val="#ppt_h"/>
                                          </p:val>
                                        </p:tav>
                                      </p:tavLst>
                                    </p:anim>
                                    <p:anim calcmode="lin" valueType="num">
                                      <p:cBhvr>
                                        <p:cTn id="62" dur="2000" fill="hold"/>
                                        <p:tgtEl>
                                          <p:spTgt spid="6"/>
                                        </p:tgtEl>
                                        <p:attrNameLst>
                                          <p:attrName>style.rotation</p:attrName>
                                        </p:attrNameLst>
                                      </p:cBhvr>
                                      <p:tavLst>
                                        <p:tav tm="0">
                                          <p:val>
                                            <p:fltVal val="90"/>
                                          </p:val>
                                        </p:tav>
                                        <p:tav tm="100000">
                                          <p:val>
                                            <p:fltVal val="0"/>
                                          </p:val>
                                        </p:tav>
                                      </p:tavLst>
                                    </p:anim>
                                    <p:animEffect transition="in" filter="fade">
                                      <p:cBhvr>
                                        <p:cTn id="63" dur="2000"/>
                                        <p:tgtEl>
                                          <p:spTgt spid="6"/>
                                        </p:tgtEl>
                                      </p:cBhvr>
                                    </p:animEffect>
                                  </p:childTnLst>
                                </p:cTn>
                              </p:par>
                              <p:par>
                                <p:cTn id="64" presetID="31" presetClass="entr" presetSubtype="0" fill="hold" nodeType="withEffect">
                                  <p:stCondLst>
                                    <p:cond delay="500"/>
                                  </p:stCondLst>
                                  <p:childTnLst>
                                    <p:set>
                                      <p:cBhvr>
                                        <p:cTn id="65" dur="1" fill="hold">
                                          <p:stCondLst>
                                            <p:cond delay="0"/>
                                          </p:stCondLst>
                                        </p:cTn>
                                        <p:tgtEl>
                                          <p:spTgt spid="8"/>
                                        </p:tgtEl>
                                        <p:attrNameLst>
                                          <p:attrName>style.visibility</p:attrName>
                                        </p:attrNameLst>
                                      </p:cBhvr>
                                      <p:to>
                                        <p:strVal val="visible"/>
                                      </p:to>
                                    </p:set>
                                    <p:anim calcmode="lin" valueType="num">
                                      <p:cBhvr>
                                        <p:cTn id="66" dur="2000" fill="hold"/>
                                        <p:tgtEl>
                                          <p:spTgt spid="8"/>
                                        </p:tgtEl>
                                        <p:attrNameLst>
                                          <p:attrName>ppt_w</p:attrName>
                                        </p:attrNameLst>
                                      </p:cBhvr>
                                      <p:tavLst>
                                        <p:tav tm="0">
                                          <p:val>
                                            <p:fltVal val="0"/>
                                          </p:val>
                                        </p:tav>
                                        <p:tav tm="100000">
                                          <p:val>
                                            <p:strVal val="#ppt_w"/>
                                          </p:val>
                                        </p:tav>
                                      </p:tavLst>
                                    </p:anim>
                                    <p:anim calcmode="lin" valueType="num">
                                      <p:cBhvr>
                                        <p:cTn id="67" dur="2000" fill="hold"/>
                                        <p:tgtEl>
                                          <p:spTgt spid="8"/>
                                        </p:tgtEl>
                                        <p:attrNameLst>
                                          <p:attrName>ppt_h</p:attrName>
                                        </p:attrNameLst>
                                      </p:cBhvr>
                                      <p:tavLst>
                                        <p:tav tm="0">
                                          <p:val>
                                            <p:fltVal val="0"/>
                                          </p:val>
                                        </p:tav>
                                        <p:tav tm="100000">
                                          <p:val>
                                            <p:strVal val="#ppt_h"/>
                                          </p:val>
                                        </p:tav>
                                      </p:tavLst>
                                    </p:anim>
                                    <p:anim calcmode="lin" valueType="num">
                                      <p:cBhvr>
                                        <p:cTn id="68" dur="2000" fill="hold"/>
                                        <p:tgtEl>
                                          <p:spTgt spid="8"/>
                                        </p:tgtEl>
                                        <p:attrNameLst>
                                          <p:attrName>style.rotation</p:attrName>
                                        </p:attrNameLst>
                                      </p:cBhvr>
                                      <p:tavLst>
                                        <p:tav tm="0">
                                          <p:val>
                                            <p:fltVal val="90"/>
                                          </p:val>
                                        </p:tav>
                                        <p:tav tm="100000">
                                          <p:val>
                                            <p:fltVal val="0"/>
                                          </p:val>
                                        </p:tav>
                                      </p:tavLst>
                                    </p:anim>
                                    <p:animEffect transition="in" filter="fade">
                                      <p:cBhvr>
                                        <p:cTn id="6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052" y="1421427"/>
            <a:ext cx="4457749" cy="3977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bwMode="gray">
          <a:xfrm>
            <a:off x="444781" y="0"/>
            <a:ext cx="11305630" cy="150642"/>
          </a:xfrm>
          <a:prstGeom prst="rect">
            <a:avLst/>
          </a:prstGeom>
          <a:solidFill>
            <a:schemeClr val="accent1"/>
          </a:solidFill>
          <a:ln w="6350"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kern="0" dirty="0">
              <a:latin typeface="+mn-lt"/>
              <a:ea typeface="Arial Unicode MS" pitchFamily="34" charset="-128"/>
              <a:cs typeface="Arial Unicode MS" pitchFamily="34" charset="-128"/>
            </a:endParaRPr>
          </a:p>
        </p:txBody>
      </p:sp>
      <p:sp>
        <p:nvSpPr>
          <p:cNvPr id="105" name="TextBox 104"/>
          <p:cNvSpPr txBox="1"/>
          <p:nvPr/>
        </p:nvSpPr>
        <p:spPr>
          <a:xfrm>
            <a:off x="7074072" y="1892560"/>
            <a:ext cx="3708819" cy="610297"/>
          </a:xfrm>
          <a:prstGeom prst="roundRect">
            <a:avLst>
              <a:gd name="adj" fmla="val 8492"/>
            </a:avLst>
          </a:prstGeom>
          <a:gradFill>
            <a:gsLst>
              <a:gs pos="2000">
                <a:schemeClr val="accent3">
                  <a:lumMod val="60000"/>
                  <a:lumOff val="40000"/>
                </a:schemeClr>
              </a:gs>
              <a:gs pos="100000">
                <a:schemeClr val="accent3">
                  <a:lumMod val="50000"/>
                </a:schemeClr>
              </a:gs>
            </a:gsLst>
            <a:lin ang="5400000" scaled="1"/>
          </a:gradFill>
          <a:ln cap="rnd">
            <a:solidFill>
              <a:schemeClr val="tx1"/>
            </a:solidFill>
          </a:ln>
          <a:effectLst>
            <a:outerShdw blurRad="50800" dist="38100" dir="5400000" algn="t" rotWithShape="0">
              <a:prstClr val="black">
                <a:alpha val="40000"/>
              </a:prstClr>
            </a:outerShdw>
            <a:softEdge rad="0"/>
          </a:effectLst>
        </p:spPr>
        <p:txBody>
          <a:bodyPr wrap="square" lIns="0" tIns="54439" rIns="0" bIns="54439" rtlCol="0" anchor="ctr" anchorCtr="0">
            <a:noAutofit/>
          </a:bodyPr>
          <a:lstStyle>
            <a:defPPr>
              <a:defRPr lang="de-DE"/>
            </a:defPPr>
            <a:lvl1pPr algn="ctr" fontAlgn="base">
              <a:spcAft>
                <a:spcPct val="0"/>
              </a:spcAft>
              <a:buClr>
                <a:srgbClr val="F0AB00"/>
              </a:buClr>
              <a:buSzPct val="80000"/>
              <a:defRPr sz="900" b="1" kern="0">
                <a:solidFill>
                  <a:schemeClr val="bg1"/>
                </a:solidFill>
                <a:ea typeface="Arial Unicode MS" pitchFamily="34" charset="-128"/>
                <a:cs typeface="Arial Unicode MS" pitchFamily="34" charset="-128"/>
              </a:defRPr>
            </a:lvl1pPr>
          </a:lstStyle>
          <a:p>
            <a:pPr>
              <a:lnSpc>
                <a:spcPts val="1191"/>
              </a:lnSpc>
            </a:pPr>
            <a:r>
              <a:rPr lang="en-US" sz="1400" dirty="0" smtClean="0">
                <a:latin typeface="+mn-lt"/>
              </a:rPr>
              <a:t>Predictive Maintenance @Antibes </a:t>
            </a:r>
          </a:p>
          <a:p>
            <a:pPr>
              <a:lnSpc>
                <a:spcPts val="1191"/>
              </a:lnSpc>
            </a:pPr>
            <a:r>
              <a:rPr lang="en-US" sz="1400" dirty="0" err="1" smtClean="0">
                <a:latin typeface="+mn-lt"/>
              </a:rPr>
              <a:t>DashBoard</a:t>
            </a:r>
            <a:endParaRPr lang="en-US" sz="1400" dirty="0" smtClean="0">
              <a:latin typeface="+mn-lt"/>
            </a:endParaRPr>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6711" y="1780957"/>
            <a:ext cx="3397586" cy="2548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 name="Picture 1"/>
          <p:cNvPicPr>
            <a:picLocks noChangeAspect="1" noChangeArrowheads="1"/>
          </p:cNvPicPr>
          <p:nvPr/>
        </p:nvPicPr>
        <p:blipFill>
          <a:blip r:embed="rId5" cstate="print"/>
          <a:srcRect/>
          <a:stretch>
            <a:fillRect/>
          </a:stretch>
        </p:blipFill>
        <p:spPr bwMode="auto">
          <a:xfrm rot="12956804">
            <a:off x="6103322" y="3482696"/>
            <a:ext cx="1680729" cy="1204994"/>
          </a:xfrm>
          <a:prstGeom prst="rect">
            <a:avLst/>
          </a:prstGeom>
          <a:noFill/>
          <a:ln w="9525">
            <a:noFill/>
            <a:miter lim="800000"/>
            <a:headEnd/>
            <a:tailEnd/>
          </a:ln>
          <a:effectLst/>
        </p:spPr>
      </p:pic>
      <p:sp>
        <p:nvSpPr>
          <p:cNvPr id="4" name="AutoShape 8" descr="Image result for antibes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AutoShape 10" descr="Image result for antibes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AutoShape 12" descr="Image result for antibes log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37" name="Picture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2775" y="5066274"/>
            <a:ext cx="1395425" cy="4272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0" name="Picture 16" descr="SIGFOX"/>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62170" y="3410332"/>
            <a:ext cx="1884253" cy="5383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42" name="Picture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4072" y="2508807"/>
            <a:ext cx="3448050" cy="315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1"/>
          <p:cNvPicPr>
            <a:picLocks noChangeAspect="1" noChangeArrowheads="1"/>
          </p:cNvPicPr>
          <p:nvPr/>
        </p:nvPicPr>
        <p:blipFill>
          <a:blip r:embed="rId5" cstate="print"/>
          <a:srcRect/>
          <a:stretch>
            <a:fillRect/>
          </a:stretch>
        </p:blipFill>
        <p:spPr bwMode="auto">
          <a:xfrm rot="2061101">
            <a:off x="3547343" y="2799395"/>
            <a:ext cx="1704273" cy="1221874"/>
          </a:xfrm>
          <a:prstGeom prst="rect">
            <a:avLst/>
          </a:prstGeom>
          <a:noFill/>
          <a:ln w="9525">
            <a:noFill/>
            <a:miter lim="800000"/>
            <a:headEnd/>
            <a:tailEnd/>
          </a:ln>
          <a:effectLst/>
        </p:spPr>
      </p:pic>
      <p:sp>
        <p:nvSpPr>
          <p:cNvPr id="87" name="Title 1"/>
          <p:cNvSpPr>
            <a:spLocks noGrp="1"/>
          </p:cNvSpPr>
          <p:nvPr>
            <p:ph type="title"/>
          </p:nvPr>
        </p:nvSpPr>
        <p:spPr>
          <a:xfrm>
            <a:off x="323851" y="323850"/>
            <a:ext cx="11545889" cy="755650"/>
          </a:xfrm>
        </p:spPr>
        <p:txBody>
          <a:bodyPr/>
          <a:lstStyle/>
          <a:p>
            <a:r>
              <a:rPr lang="en-US" dirty="0" smtClean="0"/>
              <a:t>Overview</a:t>
            </a:r>
            <a:endParaRPr lang="en-US" dirty="0"/>
          </a:p>
        </p:txBody>
      </p:sp>
      <p:pic>
        <p:nvPicPr>
          <p:cNvPr id="15" name="Picture 1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74464" y="3832162"/>
            <a:ext cx="400019" cy="563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79951" y="4169626"/>
            <a:ext cx="325553" cy="31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04126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052" y="1421427"/>
            <a:ext cx="4457749" cy="3977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bwMode="gray">
          <a:xfrm>
            <a:off x="444781" y="0"/>
            <a:ext cx="11305630" cy="150642"/>
          </a:xfrm>
          <a:prstGeom prst="rect">
            <a:avLst/>
          </a:prstGeom>
          <a:solidFill>
            <a:schemeClr val="accent1"/>
          </a:solidFill>
          <a:ln w="6350"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kern="0" dirty="0">
              <a:latin typeface="+mn-lt"/>
              <a:ea typeface="Arial Unicode MS" pitchFamily="34" charset="-128"/>
              <a:cs typeface="Arial Unicode MS" pitchFamily="34" charset="-128"/>
            </a:endParaRPr>
          </a:p>
        </p:txBody>
      </p:sp>
      <p:sp>
        <p:nvSpPr>
          <p:cNvPr id="105" name="TextBox 104"/>
          <p:cNvSpPr txBox="1"/>
          <p:nvPr/>
        </p:nvSpPr>
        <p:spPr>
          <a:xfrm>
            <a:off x="7074072" y="1892560"/>
            <a:ext cx="3708819" cy="610297"/>
          </a:xfrm>
          <a:prstGeom prst="roundRect">
            <a:avLst>
              <a:gd name="adj" fmla="val 8492"/>
            </a:avLst>
          </a:prstGeom>
          <a:gradFill>
            <a:gsLst>
              <a:gs pos="2000">
                <a:schemeClr val="accent3">
                  <a:lumMod val="60000"/>
                  <a:lumOff val="40000"/>
                </a:schemeClr>
              </a:gs>
              <a:gs pos="100000">
                <a:schemeClr val="accent3">
                  <a:lumMod val="50000"/>
                </a:schemeClr>
              </a:gs>
            </a:gsLst>
            <a:lin ang="5400000" scaled="1"/>
          </a:gradFill>
          <a:ln cap="rnd">
            <a:solidFill>
              <a:schemeClr val="tx1"/>
            </a:solidFill>
          </a:ln>
          <a:effectLst>
            <a:outerShdw blurRad="50800" dist="38100" dir="5400000" algn="t" rotWithShape="0">
              <a:prstClr val="black">
                <a:alpha val="40000"/>
              </a:prstClr>
            </a:outerShdw>
            <a:softEdge rad="0"/>
          </a:effectLst>
        </p:spPr>
        <p:txBody>
          <a:bodyPr wrap="square" lIns="0" tIns="54439" rIns="0" bIns="54439" rtlCol="0" anchor="ctr" anchorCtr="0">
            <a:noAutofit/>
          </a:bodyPr>
          <a:lstStyle>
            <a:defPPr>
              <a:defRPr lang="de-DE"/>
            </a:defPPr>
            <a:lvl1pPr algn="ctr" fontAlgn="base">
              <a:spcAft>
                <a:spcPct val="0"/>
              </a:spcAft>
              <a:buClr>
                <a:srgbClr val="F0AB00"/>
              </a:buClr>
              <a:buSzPct val="80000"/>
              <a:defRPr sz="900" b="1" kern="0">
                <a:solidFill>
                  <a:schemeClr val="bg1"/>
                </a:solidFill>
                <a:ea typeface="Arial Unicode MS" pitchFamily="34" charset="-128"/>
                <a:cs typeface="Arial Unicode MS" pitchFamily="34" charset="-128"/>
              </a:defRPr>
            </a:lvl1pPr>
          </a:lstStyle>
          <a:p>
            <a:pPr>
              <a:lnSpc>
                <a:spcPts val="1191"/>
              </a:lnSpc>
            </a:pPr>
            <a:r>
              <a:rPr lang="en-US" sz="1400" dirty="0" smtClean="0">
                <a:latin typeface="+mn-lt"/>
              </a:rPr>
              <a:t>Predictive Maintenance @Antibes </a:t>
            </a:r>
          </a:p>
          <a:p>
            <a:pPr>
              <a:lnSpc>
                <a:spcPts val="1191"/>
              </a:lnSpc>
            </a:pPr>
            <a:r>
              <a:rPr lang="en-US" sz="1400" dirty="0" err="1" smtClean="0">
                <a:latin typeface="+mn-lt"/>
              </a:rPr>
              <a:t>DashBoard</a:t>
            </a:r>
            <a:endParaRPr lang="en-US" sz="1400" dirty="0" smtClean="0">
              <a:latin typeface="+mn-lt"/>
            </a:endParaRPr>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6711" y="1780957"/>
            <a:ext cx="3397586" cy="2548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 name="Picture 1"/>
          <p:cNvPicPr>
            <a:picLocks noChangeAspect="1" noChangeArrowheads="1"/>
          </p:cNvPicPr>
          <p:nvPr/>
        </p:nvPicPr>
        <p:blipFill>
          <a:blip r:embed="rId5" cstate="print"/>
          <a:srcRect/>
          <a:stretch>
            <a:fillRect/>
          </a:stretch>
        </p:blipFill>
        <p:spPr bwMode="auto">
          <a:xfrm rot="12956804">
            <a:off x="6103322" y="3482696"/>
            <a:ext cx="1680729" cy="1204994"/>
          </a:xfrm>
          <a:prstGeom prst="rect">
            <a:avLst/>
          </a:prstGeom>
          <a:noFill/>
          <a:ln w="9525">
            <a:noFill/>
            <a:miter lim="800000"/>
            <a:headEnd/>
            <a:tailEnd/>
          </a:ln>
          <a:effectLst/>
        </p:spPr>
      </p:pic>
      <p:sp>
        <p:nvSpPr>
          <p:cNvPr id="4" name="AutoShape 8" descr="Image result for antibes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AutoShape 10" descr="Image result for antibes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AutoShape 12" descr="Image result for antibes log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37" name="Picture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2775" y="5066274"/>
            <a:ext cx="1395425" cy="4272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0" name="Picture 16" descr="SIGFOX"/>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62170" y="3410332"/>
            <a:ext cx="1884253" cy="5383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42" name="Picture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4072" y="2508807"/>
            <a:ext cx="3448050" cy="315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1"/>
          <p:cNvPicPr>
            <a:picLocks noChangeAspect="1" noChangeArrowheads="1"/>
          </p:cNvPicPr>
          <p:nvPr/>
        </p:nvPicPr>
        <p:blipFill>
          <a:blip r:embed="rId5" cstate="print"/>
          <a:srcRect/>
          <a:stretch>
            <a:fillRect/>
          </a:stretch>
        </p:blipFill>
        <p:spPr bwMode="auto">
          <a:xfrm rot="2061101">
            <a:off x="3547343" y="2799395"/>
            <a:ext cx="1704273" cy="1221874"/>
          </a:xfrm>
          <a:prstGeom prst="rect">
            <a:avLst/>
          </a:prstGeom>
          <a:noFill/>
          <a:ln w="9525">
            <a:noFill/>
            <a:miter lim="800000"/>
            <a:headEnd/>
            <a:tailEnd/>
          </a:ln>
          <a:effectLst/>
        </p:spPr>
      </p:pic>
      <p:sp>
        <p:nvSpPr>
          <p:cNvPr id="87" name="Title 1"/>
          <p:cNvSpPr>
            <a:spLocks noGrp="1"/>
          </p:cNvSpPr>
          <p:nvPr>
            <p:ph type="title"/>
          </p:nvPr>
        </p:nvSpPr>
        <p:spPr>
          <a:xfrm>
            <a:off x="323851" y="323850"/>
            <a:ext cx="11545889" cy="755650"/>
          </a:xfrm>
        </p:spPr>
        <p:txBody>
          <a:bodyPr/>
          <a:lstStyle/>
          <a:p>
            <a:r>
              <a:rPr lang="en-US" dirty="0" smtClean="0"/>
              <a:t>Overview</a:t>
            </a:r>
            <a:endParaRPr lang="en-US" dirty="0"/>
          </a:p>
        </p:txBody>
      </p:sp>
      <p:grpSp>
        <p:nvGrpSpPr>
          <p:cNvPr id="2" name="Group 1"/>
          <p:cNvGrpSpPr/>
          <p:nvPr/>
        </p:nvGrpSpPr>
        <p:grpSpPr>
          <a:xfrm>
            <a:off x="3374464" y="3832162"/>
            <a:ext cx="531040" cy="656505"/>
            <a:chOff x="3374464" y="3832162"/>
            <a:chExt cx="531040" cy="656505"/>
          </a:xfrm>
        </p:grpSpPr>
        <p:pic>
          <p:nvPicPr>
            <p:cNvPr id="15" name="Picture 1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74464" y="3832162"/>
              <a:ext cx="400019" cy="563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79951" y="4169626"/>
              <a:ext cx="325553" cy="31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635670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13981E-6 1.12885E-6 C -0.00325 -0.00856 -0.00677 -0.01689 -0.00989 -0.02568 C -0.01249 -0.03262 -0.0134 -0.03979 -0.01627 -0.04649 C -0.01757 -0.05783 -0.01978 -0.06986 -0.02265 -0.08027 C -0.02421 -0.09299 -0.02473 -0.10641 -0.02707 -0.1189 C -0.02759 -0.1263 -0.02981 -0.13717 -0.02798 -0.14457 C -0.02616 -0.15198 -0.02395 -0.15059 -0.019 -0.15244 C -0.00664 -0.15683 -0.01301 -0.15522 -3.13981E-6 -0.1573 C 0.00456 -0.15683 0.00899 -0.1566 0.01354 -0.15568 C 0.01797 -0.15475 0.02291 -0.14874 0.02708 -0.14619 C 0.03203 -0.14296 0.03749 -0.14134 0.04244 -0.1381 C 0.047 -0.13509 0.05025 -0.1307 0.05507 -0.12838 C 0.05871 -0.12399 0.06249 -0.12283 0.06678 -0.12052 C 0.07355 -0.1115 0.06691 -0.1189 0.07589 -0.11404 C 0.08188 -0.1108 0.08683 -0.10664 0.09308 -0.10432 C 0.0992 -0.09692 0.09204 -0.10479 0.09933 -0.09947 C 0.10597 -0.09461 0.11234 -0.08883 0.11924 -0.08513 C 0.12601 -0.08142 0.13343 -0.07957 0.14007 -0.07541 C 0.14437 -0.07263 0.1484 -0.06893 0.1527 -0.06593 C 0.15673 -0.06315 0.16142 -0.06292 0.16532 -0.05945 C 0.16637 -0.05852 0.16702 -0.0569 0.16806 -0.05621 C 0.1734 -0.05297 0.17964 -0.05182 0.18524 -0.04973 C 0.19435 -0.04141 0.20503 -0.03794 0.21414 -0.02891 C 0.22078 -0.02244 0.23119 -0.0118 0.23848 -0.00971 C 0.26009 0.00948 0.28469 0.02105 0.30891 0.0273 C 0.31737 0.03239 0.32635 0.03377 0.3352 0.03539 C 0.35824 0.04395 0.3956 0.03747 0.41279 0.03701 C 0.41669 0.0347 0.42073 0.03447 0.42463 0.03215 C 0.42815 0.02545 0.43309 0.02313 0.43726 0.01758 C 0.44129 0.00393 0.44637 -0.00856 0.44989 -0.02244 C 0.45171 -0.02984 0.45197 -0.03539 0.45444 -0.04187 C 0.45509 -0.05158 0.456 -0.05829 0.45705 -0.06754 C 0.45822 -0.09739 0.45952 -0.12977 0.45535 -0.15892 C 0.45327 -0.19292 0.44897 -0.22716 0.44897 -0.26162 " pathEditMode="relative" ptsTypes="fffffffffffffffffffffffffffffffffA">
                                      <p:cBhvr>
                                        <p:cTn id="6"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052" y="1421427"/>
            <a:ext cx="4457749" cy="3977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bwMode="gray">
          <a:xfrm>
            <a:off x="444781" y="0"/>
            <a:ext cx="11305630" cy="150642"/>
          </a:xfrm>
          <a:prstGeom prst="rect">
            <a:avLst/>
          </a:prstGeom>
          <a:solidFill>
            <a:schemeClr val="accent1"/>
          </a:solidFill>
          <a:ln w="6350"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kern="0" dirty="0">
              <a:latin typeface="+mn-lt"/>
              <a:ea typeface="Arial Unicode MS" pitchFamily="34" charset="-128"/>
              <a:cs typeface="Arial Unicode MS" pitchFamily="34" charset="-128"/>
            </a:endParaRPr>
          </a:p>
        </p:txBody>
      </p:sp>
      <p:sp>
        <p:nvSpPr>
          <p:cNvPr id="105" name="TextBox 104"/>
          <p:cNvSpPr txBox="1"/>
          <p:nvPr/>
        </p:nvSpPr>
        <p:spPr>
          <a:xfrm>
            <a:off x="7074072" y="1892560"/>
            <a:ext cx="3708819" cy="610297"/>
          </a:xfrm>
          <a:prstGeom prst="roundRect">
            <a:avLst>
              <a:gd name="adj" fmla="val 8492"/>
            </a:avLst>
          </a:prstGeom>
          <a:gradFill>
            <a:gsLst>
              <a:gs pos="2000">
                <a:schemeClr val="accent3">
                  <a:lumMod val="60000"/>
                  <a:lumOff val="40000"/>
                </a:schemeClr>
              </a:gs>
              <a:gs pos="100000">
                <a:schemeClr val="accent3">
                  <a:lumMod val="50000"/>
                </a:schemeClr>
              </a:gs>
            </a:gsLst>
            <a:lin ang="5400000" scaled="1"/>
          </a:gradFill>
          <a:ln cap="rnd">
            <a:solidFill>
              <a:schemeClr val="tx1"/>
            </a:solidFill>
          </a:ln>
          <a:effectLst>
            <a:outerShdw blurRad="50800" dist="38100" dir="5400000" algn="t" rotWithShape="0">
              <a:prstClr val="black">
                <a:alpha val="40000"/>
              </a:prstClr>
            </a:outerShdw>
            <a:softEdge rad="0"/>
          </a:effectLst>
        </p:spPr>
        <p:txBody>
          <a:bodyPr wrap="square" lIns="0" tIns="54439" rIns="0" bIns="54439" rtlCol="0" anchor="ctr" anchorCtr="0">
            <a:noAutofit/>
          </a:bodyPr>
          <a:lstStyle>
            <a:defPPr>
              <a:defRPr lang="de-DE"/>
            </a:defPPr>
            <a:lvl1pPr algn="ctr" fontAlgn="base">
              <a:spcAft>
                <a:spcPct val="0"/>
              </a:spcAft>
              <a:buClr>
                <a:srgbClr val="F0AB00"/>
              </a:buClr>
              <a:buSzPct val="80000"/>
              <a:defRPr sz="900" b="1" kern="0">
                <a:solidFill>
                  <a:schemeClr val="bg1"/>
                </a:solidFill>
                <a:ea typeface="Arial Unicode MS" pitchFamily="34" charset="-128"/>
                <a:cs typeface="Arial Unicode MS" pitchFamily="34" charset="-128"/>
              </a:defRPr>
            </a:lvl1pPr>
          </a:lstStyle>
          <a:p>
            <a:pPr>
              <a:lnSpc>
                <a:spcPts val="1191"/>
              </a:lnSpc>
            </a:pPr>
            <a:r>
              <a:rPr lang="en-US" sz="1400" dirty="0" smtClean="0">
                <a:latin typeface="+mn-lt"/>
              </a:rPr>
              <a:t>Predictive Maintenance @Antibes </a:t>
            </a:r>
          </a:p>
          <a:p>
            <a:pPr>
              <a:lnSpc>
                <a:spcPts val="1191"/>
              </a:lnSpc>
            </a:pPr>
            <a:r>
              <a:rPr lang="en-US" sz="1400" dirty="0" err="1" smtClean="0">
                <a:latin typeface="+mn-lt"/>
              </a:rPr>
              <a:t>DashBoard</a:t>
            </a:r>
            <a:endParaRPr lang="en-US" sz="1400" dirty="0" smtClean="0">
              <a:latin typeface="+mn-lt"/>
            </a:endParaRPr>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6711" y="1780957"/>
            <a:ext cx="3397586" cy="2548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 name="Picture 1"/>
          <p:cNvPicPr>
            <a:picLocks noChangeAspect="1" noChangeArrowheads="1"/>
          </p:cNvPicPr>
          <p:nvPr/>
        </p:nvPicPr>
        <p:blipFill>
          <a:blip r:embed="rId5" cstate="print"/>
          <a:srcRect/>
          <a:stretch>
            <a:fillRect/>
          </a:stretch>
        </p:blipFill>
        <p:spPr bwMode="auto">
          <a:xfrm rot="12956804">
            <a:off x="6103322" y="3482696"/>
            <a:ext cx="1680729" cy="1204994"/>
          </a:xfrm>
          <a:prstGeom prst="rect">
            <a:avLst/>
          </a:prstGeom>
          <a:noFill/>
          <a:ln w="9525">
            <a:noFill/>
            <a:miter lim="800000"/>
            <a:headEnd/>
            <a:tailEnd/>
          </a:ln>
          <a:effectLst/>
        </p:spPr>
      </p:pic>
      <p:sp>
        <p:nvSpPr>
          <p:cNvPr id="4" name="AutoShape 8" descr="Image result for antibes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AutoShape 10" descr="Image result for antibes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AutoShape 12" descr="Image result for antibes log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37" name="Picture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2775" y="5066274"/>
            <a:ext cx="1395425" cy="4272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0" name="Picture 16" descr="SIGFOX"/>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62170" y="3410332"/>
            <a:ext cx="1884253" cy="5383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42" name="Picture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4072" y="2508807"/>
            <a:ext cx="3448050" cy="315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1"/>
          <p:cNvPicPr>
            <a:picLocks noChangeAspect="1" noChangeArrowheads="1"/>
          </p:cNvPicPr>
          <p:nvPr/>
        </p:nvPicPr>
        <p:blipFill>
          <a:blip r:embed="rId5" cstate="print"/>
          <a:srcRect/>
          <a:stretch>
            <a:fillRect/>
          </a:stretch>
        </p:blipFill>
        <p:spPr bwMode="auto">
          <a:xfrm rot="2061101">
            <a:off x="3547343" y="2799395"/>
            <a:ext cx="1704273" cy="1221874"/>
          </a:xfrm>
          <a:prstGeom prst="rect">
            <a:avLst/>
          </a:prstGeom>
          <a:noFill/>
          <a:ln w="9525">
            <a:noFill/>
            <a:miter lim="800000"/>
            <a:headEnd/>
            <a:tailEnd/>
          </a:ln>
          <a:effectLst/>
        </p:spPr>
      </p:pic>
      <p:sp>
        <p:nvSpPr>
          <p:cNvPr id="87" name="Title 1"/>
          <p:cNvSpPr>
            <a:spLocks noGrp="1"/>
          </p:cNvSpPr>
          <p:nvPr>
            <p:ph type="title"/>
          </p:nvPr>
        </p:nvSpPr>
        <p:spPr>
          <a:xfrm>
            <a:off x="323851" y="323850"/>
            <a:ext cx="11545889" cy="755650"/>
          </a:xfrm>
        </p:spPr>
        <p:txBody>
          <a:bodyPr/>
          <a:lstStyle/>
          <a:p>
            <a:r>
              <a:rPr lang="en-US" dirty="0" smtClean="0"/>
              <a:t>Overview</a:t>
            </a:r>
            <a:endParaRPr lang="en-US" dirty="0"/>
          </a:p>
        </p:txBody>
      </p:sp>
      <p:pic>
        <p:nvPicPr>
          <p:cNvPr id="15" name="Picture 1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28481" y="2003362"/>
            <a:ext cx="400019" cy="563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33968" y="2340826"/>
            <a:ext cx="325553" cy="31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9713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940" y="1303584"/>
            <a:ext cx="9265320" cy="5048230"/>
          </a:xfrm>
          <a:prstGeom prst="rect">
            <a:avLst/>
          </a:prstGeom>
        </p:spPr>
      </p:pic>
      <p:sp>
        <p:nvSpPr>
          <p:cNvPr id="2" name="Title 1"/>
          <p:cNvSpPr>
            <a:spLocks noGrp="1"/>
          </p:cNvSpPr>
          <p:nvPr>
            <p:ph type="title"/>
          </p:nvPr>
        </p:nvSpPr>
        <p:spPr/>
        <p:txBody>
          <a:bodyPr/>
          <a:lstStyle/>
          <a:p>
            <a:r>
              <a:rPr lang="en-US" dirty="0"/>
              <a:t>Architecture View</a:t>
            </a:r>
          </a:p>
        </p:txBody>
      </p:sp>
    </p:spTree>
    <p:extLst>
      <p:ext uri="{BB962C8B-B14F-4D97-AF65-F5344CB8AC3E}">
        <p14:creationId xmlns:p14="http://schemas.microsoft.com/office/powerpoint/2010/main" val="2556395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Efficient Access Control (EAC) to Sensor Data</a:t>
            </a:r>
            <a:endParaRPr lang="fr-FR" dirty="0"/>
          </a:p>
        </p:txBody>
      </p:sp>
      <p:sp>
        <p:nvSpPr>
          <p:cNvPr id="3" name="Text Placeholder 2"/>
          <p:cNvSpPr>
            <a:spLocks noGrp="1"/>
          </p:cNvSpPr>
          <p:nvPr>
            <p:ph type="body" sz="quarter" idx="10"/>
          </p:nvPr>
        </p:nvSpPr>
        <p:spPr/>
        <p:txBody>
          <a:bodyPr/>
          <a:lstStyle/>
          <a:p>
            <a:r>
              <a:rPr lang="en-US" dirty="0"/>
              <a:t>Reference : </a:t>
            </a:r>
            <a:r>
              <a:rPr lang="en-US" dirty="0">
                <a:hlinkClick r:id="rId3"/>
              </a:rPr>
              <a:t>http://</a:t>
            </a:r>
            <a:r>
              <a:rPr lang="en-US" dirty="0" smtClean="0">
                <a:hlinkClick r:id="rId3"/>
              </a:rPr>
              <a:t>www.eurecom.fr/en/publication/2473/download/ce-publi-2473_3.pdf</a:t>
            </a:r>
            <a:endParaRPr lang="en-US" dirty="0" smtClean="0"/>
          </a:p>
          <a:p>
            <a:endParaRPr lang="en-US" dirty="0" smtClean="0"/>
          </a:p>
          <a:p>
            <a:r>
              <a:rPr lang="en-US" sz="2500" b="1" dirty="0" smtClean="0"/>
              <a:t>Why ?</a:t>
            </a:r>
          </a:p>
          <a:p>
            <a:pPr marL="342900" indent="-342900">
              <a:lnSpc>
                <a:spcPct val="150000"/>
              </a:lnSpc>
              <a:buFont typeface="Wingdings" panose="05000000000000000000" pitchFamily="2" charset="2"/>
              <a:buChar char="q"/>
            </a:pPr>
            <a:r>
              <a:rPr lang="en-US" dirty="0" smtClean="0"/>
              <a:t>Embedded security for low powered device</a:t>
            </a:r>
          </a:p>
          <a:p>
            <a:pPr marL="465750" lvl="1" indent="-285750">
              <a:lnSpc>
                <a:spcPct val="150000"/>
              </a:lnSpc>
              <a:buFont typeface="Wingdings" panose="05000000000000000000" pitchFamily="2" charset="2"/>
              <a:buChar char="§"/>
            </a:pPr>
            <a:r>
              <a:rPr lang="en-US" dirty="0" smtClean="0"/>
              <a:t>Low battery consumption</a:t>
            </a:r>
          </a:p>
          <a:p>
            <a:pPr marL="465750" lvl="1" indent="-285750">
              <a:lnSpc>
                <a:spcPct val="150000"/>
              </a:lnSpc>
              <a:buFont typeface="Wingdings" panose="05000000000000000000" pitchFamily="2" charset="2"/>
              <a:buChar char="§"/>
            </a:pPr>
            <a:r>
              <a:rPr lang="en-US" dirty="0"/>
              <a:t>L</a:t>
            </a:r>
            <a:r>
              <a:rPr lang="en-US" dirty="0" smtClean="0"/>
              <a:t>ow bandwidth (12-byte message)</a:t>
            </a:r>
          </a:p>
          <a:p>
            <a:endParaRPr lang="fr-FR" dirty="0"/>
          </a:p>
        </p:txBody>
      </p:sp>
      <p:pic>
        <p:nvPicPr>
          <p:cNvPr id="4" name="Picture 3"/>
          <p:cNvPicPr>
            <a:picLocks noChangeAspect="1"/>
          </p:cNvPicPr>
          <p:nvPr/>
        </p:nvPicPr>
        <p:blipFill>
          <a:blip r:embed="rId4"/>
          <a:stretch>
            <a:fillRect/>
          </a:stretch>
        </p:blipFill>
        <p:spPr>
          <a:xfrm>
            <a:off x="6370320" y="2112464"/>
            <a:ext cx="5148360" cy="4233245"/>
          </a:xfrm>
          <a:prstGeom prst="rect">
            <a:avLst/>
          </a:prstGeom>
        </p:spPr>
      </p:pic>
    </p:spTree>
    <p:extLst>
      <p:ext uri="{BB962C8B-B14F-4D97-AF65-F5344CB8AC3E}">
        <p14:creationId xmlns:p14="http://schemas.microsoft.com/office/powerpoint/2010/main" val="3036363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1000"/>
                                        <p:tgtEl>
                                          <p:spTgt spid="3">
                                            <p:txEl>
                                              <p:pRg st="5" end="5"/>
                                            </p:txEl>
                                          </p:spTgt>
                                        </p:tgtEl>
                                      </p:cBhvr>
                                    </p:animEffect>
                                    <p:anim calcmode="lin" valueType="num">
                                      <p:cBhvr>
                                        <p:cTn id="2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AP_2015_16x9">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5_16x9.pptx" id="{5F0E35BB-9363-4F64-BEA2-B70C65D49640}" vid="{DF215BA7-692B-4843-BF39-AC44F52AD0E9}"/>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SAP_2015_16x9</Template>
  <TotalTime>1830</TotalTime>
  <Words>1500</Words>
  <Application>Microsoft Office PowerPoint</Application>
  <PresentationFormat>Custom</PresentationFormat>
  <Paragraphs>278</Paragraphs>
  <Slides>29</Slides>
  <Notes>28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40" baseType="lpstr">
      <vt:lpstr>Arial Unicode MS</vt:lpstr>
      <vt:lpstr>MS PGothic</vt:lpstr>
      <vt:lpstr>Courier New</vt:lpstr>
      <vt:lpstr>Wingdings</vt:lpstr>
      <vt:lpstr>Wingdings</vt:lpstr>
      <vt:lpstr>BentonSans Regular</vt:lpstr>
      <vt:lpstr>Arial</vt:lpstr>
      <vt:lpstr>Symbol</vt:lpstr>
      <vt:lpstr>MS PGothic</vt:lpstr>
      <vt:lpstr>SAP_2015_16x9</vt:lpstr>
      <vt:lpstr>Worksheet</vt:lpstr>
      <vt:lpstr>Secure integration of Internet of Things</vt:lpstr>
      <vt:lpstr>AGENDA </vt:lpstr>
      <vt:lpstr>Secure Predictive Maintenance @ Antibes</vt:lpstr>
      <vt:lpstr>Objectives Water network visualization real time</vt:lpstr>
      <vt:lpstr>Overview</vt:lpstr>
      <vt:lpstr>Overview</vt:lpstr>
      <vt:lpstr>Overview</vt:lpstr>
      <vt:lpstr>Architecture View</vt:lpstr>
      <vt:lpstr>Efficient Access Control (EAC) to Sensor Data</vt:lpstr>
      <vt:lpstr>Modification of the EAC</vt:lpstr>
      <vt:lpstr>Modification of the EAC</vt:lpstr>
      <vt:lpstr>Payload </vt:lpstr>
      <vt:lpstr>Payload </vt:lpstr>
      <vt:lpstr>Attack models</vt:lpstr>
      <vt:lpstr>Attack models Communications between devices and systems</vt:lpstr>
      <vt:lpstr>Attack models Devices</vt:lpstr>
      <vt:lpstr>Attack models Back-end Systems</vt:lpstr>
      <vt:lpstr>Implementation </vt:lpstr>
      <vt:lpstr>Internet of Things Devices – Arduino </vt:lpstr>
      <vt:lpstr>Internet of Things Devices – Intel Edison</vt:lpstr>
      <vt:lpstr>Internet of Things Devices – Raspberry Pi</vt:lpstr>
      <vt:lpstr>Internet of Things SIGFOX - IoT Network Provider</vt:lpstr>
      <vt:lpstr>Integration with Hana Cloud Platform HANA Cloud Platform IoT</vt:lpstr>
      <vt:lpstr>DEMO</vt:lpstr>
      <vt:lpstr>Conclusion </vt:lpstr>
      <vt:lpstr>Future work</vt:lpstr>
      <vt:lpstr>Planning</vt:lpstr>
      <vt:lpstr>Q &amp; A</vt:lpstr>
      <vt:lpstr>Thank you</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SAP SE</dc:creator>
  <cp:lastModifiedBy>Dan Vo</cp:lastModifiedBy>
  <cp:revision>314</cp:revision>
  <dcterms:created xsi:type="dcterms:W3CDTF">2015-08-14T08:26:33Z</dcterms:created>
  <dcterms:modified xsi:type="dcterms:W3CDTF">2016-01-08T08:59:23Z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-1271419778</vt:i4>
  </property>
  <property fmtid="{D5CDD505-2E9C-101B-9397-08002B2CF9AE}" pid="3" name="_NewReviewCycle">
    <vt:lpwstr/>
  </property>
  <property fmtid="{D5CDD505-2E9C-101B-9397-08002B2CF9AE}" pid="4" name="_EmailSubject">
    <vt:lpwstr>Pres Wiz</vt:lpwstr>
  </property>
  <property fmtid="{D5CDD505-2E9C-101B-9397-08002B2CF9AE}" pid="5" name="_AuthorEmail">
    <vt:lpwstr>anette.sandmann@sap.com</vt:lpwstr>
  </property>
  <property fmtid="{D5CDD505-2E9C-101B-9397-08002B2CF9AE}" pid="6" name="_AuthorEmailDisplayName">
    <vt:lpwstr>Sandmann, Anette</vt:lpwstr>
  </property>
  <property fmtid="{D5CDD505-2E9C-101B-9397-08002B2CF9AE}" pid="7" name="_PreviousAdHocReviewCycleID">
    <vt:i4>1357826825</vt:i4>
  </property>
</Properties>
</file>